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Ex1.xml" ContentType="application/vnd.ms-office.chartex+xml"/>
  <Override PartName="/ppt/charts/style4.xml" ContentType="application/vnd.ms-office.chartstyle+xml"/>
  <Override PartName="/ppt/charts/colors4.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Ex2.xml" ContentType="application/vnd.ms-office.chartex+xml"/>
  <Override PartName="/ppt/charts/style9.xml" ContentType="application/vnd.ms-office.chartstyle+xml"/>
  <Override PartName="/ppt/charts/colors9.xml" ContentType="application/vnd.ms-office.chartcolorstyle+xml"/>
  <Override PartName="/ppt/charts/chartEx3.xml" ContentType="application/vnd.ms-office.chartex+xml"/>
  <Override PartName="/ppt/charts/style10.xml" ContentType="application/vnd.ms-office.chartstyle+xml"/>
  <Override PartName="/ppt/charts/colors10.xml" ContentType="application/vnd.ms-office.chartcolorstyl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8.xml" ContentType="application/vnd.openxmlformats-officedocument.drawingml.chart+xml"/>
  <Override PartName="/ppt/charts/style11.xml" ContentType="application/vnd.ms-office.chartstyle+xml"/>
  <Override PartName="/ppt/charts/colors11.xml" ContentType="application/vnd.ms-office.chartcolorstyl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9.xml" ContentType="application/vnd.openxmlformats-officedocument.drawingml.chart+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harts/chart10.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1.xml" ContentType="application/vnd.openxmlformats-officedocument.drawingml.chart+xml"/>
  <Override PartName="/ppt/charts/style13.xml" ContentType="application/vnd.ms-office.chartstyle+xml"/>
  <Override PartName="/ppt/charts/colors13.xml" ContentType="application/vnd.ms-office.chartcolorstyl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rts/chart12.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3.xml" ContentType="application/vnd.openxmlformats-officedocument.drawingml.chart+xml"/>
  <Override PartName="/ppt/charts/style15.xml" ContentType="application/vnd.ms-office.chartstyle+xml"/>
  <Override PartName="/ppt/charts/colors15.xml" ContentType="application/vnd.ms-office.chartcolorstyl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charts/chart14.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5.xml" ContentType="application/vnd.openxmlformats-officedocument.drawingml.chart+xml"/>
  <Override PartName="/ppt/charts/style17.xml" ContentType="application/vnd.ms-office.chartstyle+xml"/>
  <Override PartName="/ppt/charts/colors17.xml" ContentType="application/vnd.ms-office.chartcolorstyl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charts/chart16.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7.xml" ContentType="application/vnd.openxmlformats-officedocument.drawingml.chart+xml"/>
  <Override PartName="/ppt/charts/style19.xml" ContentType="application/vnd.ms-office.chartstyle+xml"/>
  <Override PartName="/ppt/charts/colors19.xml" ContentType="application/vnd.ms-office.chartcolorstyl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charts/chart18.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19.xml" ContentType="application/vnd.openxmlformats-officedocument.drawingml.chart+xml"/>
  <Override PartName="/ppt/charts/style21.xml" ContentType="application/vnd.ms-office.chartstyle+xml"/>
  <Override PartName="/ppt/charts/colors21.xml" ContentType="application/vnd.ms-office.chartcolorstyl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6" r:id="rId4"/>
  </p:sldMasterIdLst>
  <p:notesMasterIdLst>
    <p:notesMasterId r:id="rId33"/>
  </p:notesMasterIdLst>
  <p:handoutMasterIdLst>
    <p:handoutMasterId r:id="rId34"/>
  </p:handoutMasterIdLst>
  <p:sldIdLst>
    <p:sldId id="256" r:id="rId5"/>
    <p:sldId id="257" r:id="rId6"/>
    <p:sldId id="271" r:id="rId7"/>
    <p:sldId id="261" r:id="rId8"/>
    <p:sldId id="263" r:id="rId9"/>
    <p:sldId id="258" r:id="rId10"/>
    <p:sldId id="259" r:id="rId11"/>
    <p:sldId id="276" r:id="rId12"/>
    <p:sldId id="265" r:id="rId13"/>
    <p:sldId id="264" r:id="rId14"/>
    <p:sldId id="266" r:id="rId15"/>
    <p:sldId id="267" r:id="rId16"/>
    <p:sldId id="268" r:id="rId17"/>
    <p:sldId id="269" r:id="rId18"/>
    <p:sldId id="270" r:id="rId19"/>
    <p:sldId id="284" r:id="rId20"/>
    <p:sldId id="272" r:id="rId21"/>
    <p:sldId id="273" r:id="rId22"/>
    <p:sldId id="274" r:id="rId23"/>
    <p:sldId id="275" r:id="rId24"/>
    <p:sldId id="282" r:id="rId25"/>
    <p:sldId id="278" r:id="rId26"/>
    <p:sldId id="280" r:id="rId27"/>
    <p:sldId id="285" r:id="rId28"/>
    <p:sldId id="286" r:id="rId29"/>
    <p:sldId id="283" r:id="rId30"/>
    <p:sldId id="287" r:id="rId31"/>
    <p:sldId id="26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P\Desktop\OFFICIAL%20PORTFOLIO\CHALLENGE%205.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HP\Desktop\OFFICIAL%20PORTFOLIO\CHALLENGE%205.xlsx" TargetMode="External"/><Relationship Id="rId2" Type="http://schemas.microsoft.com/office/2011/relationships/chartColorStyle" Target="colors12.xml"/><Relationship Id="rId1" Type="http://schemas.microsoft.com/office/2011/relationships/chartStyle" Target="style12.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HP\Desktop\OFFICIAL%20PORTFOLIO\CHALLENGE%205.xlsx" TargetMode="External"/><Relationship Id="rId2" Type="http://schemas.microsoft.com/office/2011/relationships/chartColorStyle" Target="colors13.xml"/><Relationship Id="rId1" Type="http://schemas.microsoft.com/office/2011/relationships/chartStyle" Target="style13.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HP\Desktop\OFFICIAL%20PORTFOLIO\C5%20Input%20for%20participants\CHALLENGE%205(AutoRecovered).xlsx" TargetMode="External"/><Relationship Id="rId2" Type="http://schemas.microsoft.com/office/2011/relationships/chartColorStyle" Target="colors14.xml"/><Relationship Id="rId1" Type="http://schemas.microsoft.com/office/2011/relationships/chartStyle" Target="style14.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HP\Desktop\OFFICIAL%20PORTFOLIO\C5%20Input%20for%20participants\CHALLENGE%205(AutoRecovered).xlsx" TargetMode="External"/><Relationship Id="rId2" Type="http://schemas.microsoft.com/office/2011/relationships/chartColorStyle" Target="colors15.xml"/><Relationship Id="rId1" Type="http://schemas.microsoft.com/office/2011/relationships/chartStyle" Target="style15.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HP\Desktop\OFFICIAL%20PORTFOLIO\C5%20Input%20for%20participants\CHALLENGE%205(AutoRecovered).xlsx" TargetMode="External"/><Relationship Id="rId2" Type="http://schemas.microsoft.com/office/2011/relationships/chartColorStyle" Target="colors16.xml"/><Relationship Id="rId1" Type="http://schemas.microsoft.com/office/2011/relationships/chartStyle" Target="style16.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HP\Desktop\OFFICIAL%20PORTFOLIO\C5%20Input%20for%20participants\CHALLENGE%205(AutoRecovered).xlsx" TargetMode="External"/><Relationship Id="rId2" Type="http://schemas.microsoft.com/office/2011/relationships/chartColorStyle" Target="colors17.xml"/><Relationship Id="rId1" Type="http://schemas.microsoft.com/office/2011/relationships/chartStyle" Target="style17.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HP\Desktop\OFFICIAL%20PORTFOLIO\C5%20Input%20for%20participants\CHALLENGE%205(AutoRecovered).xlsx" TargetMode="External"/><Relationship Id="rId2" Type="http://schemas.microsoft.com/office/2011/relationships/chartColorStyle" Target="colors18.xml"/><Relationship Id="rId1" Type="http://schemas.microsoft.com/office/2011/relationships/chartStyle" Target="style18.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HP\Desktop\OFFICIAL%20PORTFOLIO\C5%20Input%20for%20participants\CHALLENGE%205(AutoRecovered).xlsx" TargetMode="External"/><Relationship Id="rId2" Type="http://schemas.microsoft.com/office/2011/relationships/chartColorStyle" Target="colors19.xml"/><Relationship Id="rId1" Type="http://schemas.microsoft.com/office/2011/relationships/chartStyle" Target="style19.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HP\Desktop\OFFICIAL%20PORTFOLIO\C5%20Input%20for%20participants\CHALLENGE%205(AutoRecovered).xlsx" TargetMode="External"/><Relationship Id="rId2" Type="http://schemas.microsoft.com/office/2011/relationships/chartColorStyle" Target="colors20.xml"/><Relationship Id="rId1" Type="http://schemas.microsoft.com/office/2011/relationships/chartStyle" Target="style20.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HP\Desktop\OFFICIAL%20PORTFOLIO\C5%20Input%20for%20participants\CHALLENGE%205(AutoRecovered).xlsx" TargetMode="External"/><Relationship Id="rId2" Type="http://schemas.microsoft.com/office/2011/relationships/chartColorStyle" Target="colors21.xml"/><Relationship Id="rId1" Type="http://schemas.microsoft.com/office/2011/relationships/chartStyle" Target="style2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P\Desktop\OFFICIAL%20PORTFOLIO\CHALLENGE%205.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P\Desktop\OFFICIAL%20PORTFOLIO\CHALLENGE%205.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HP\Desktop\OFFICIAL%20PORTFOLIO\C5%20Input%20for%20participants\CHALLENGE%205(AutoRecovered).xlsx"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file:///C:\Users\HP\Desktop\OFFICIAL%20PORTFOLIO\C5%20Input%20for%20participants\CHALLENGE%205(AutoRecovered).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C:\Users\HP\Desktop\OFFICIAL%20PORTFOLIO\CHALLENGE%205.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file:///C:\Users\HP\Desktop\OFFICIAL%20PORTFOLIO\C5%20Input%20for%20participants\CHALLENGE%205(AutoRecovered).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C:\Users\HP\Desktop\OFFICIAL%20PORTFOLIO\CHALLENGE%205.xlsx" TargetMode="External"/><Relationship Id="rId2" Type="http://schemas.microsoft.com/office/2011/relationships/chartColorStyle" Target="colors11.xml"/><Relationship Id="rId1" Type="http://schemas.microsoft.com/office/2011/relationships/chartStyle" Target="style11.xml"/></Relationships>
</file>

<file path=ppt/charts/_rels/chart9.xml.rels><?xml version="1.0" encoding="UTF-8" standalone="yes"?>
<Relationships xmlns="http://schemas.openxmlformats.org/package/2006/relationships"><Relationship Id="rId1" Type="http://schemas.openxmlformats.org/officeDocument/2006/relationships/oleObject" Target="file:///C:\Users\HP\Desktop\OFFICIAL%20PORTFOLIO\CHALLENGE%205.xlsx"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HP\Desktop\OFFICIAL%20PORTFOLIO\CHALLENGE%205.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C:\Users\HP\Desktop\OFFICIAL%20PORTFOLIO\CHALLENGE%205.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C:\Users\HP\Desktop\OFFICIAL%20PORTFOLIO\CHALLENGE%205.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[CHALLENGE 5.xlsx]Sheet1!PivotTable3</c:name>
    <c:fmtId val="3"/>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w="19050">
            <a:solidFill>
              <a:schemeClr val="lt1"/>
            </a:solidFill>
          </a:ln>
          <a:effectLst/>
        </c:spPr>
        <c:dLbl>
          <c:idx val="0"/>
          <c:layout>
            <c:manualLayout>
              <c:x val="0.12222222222222222"/>
              <c:y val="0"/>
            </c:manualLayout>
          </c:layout>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4"/>
          </a:solidFill>
          <a:ln w="19050">
            <a:solidFill>
              <a:schemeClr val="lt1"/>
            </a:solidFill>
          </a:ln>
          <a:effectLst/>
        </c:spPr>
        <c:dLbl>
          <c:idx val="0"/>
          <c:layout>
            <c:manualLayout>
              <c:x val="-9.4444444444444442E-2"/>
              <c:y val="-9.7222222222222238E-2"/>
            </c:manualLayout>
          </c:layout>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
        <c:spPr>
          <a:solidFill>
            <a:schemeClr val="accent3"/>
          </a:solidFill>
          <a:ln w="19050">
            <a:solidFill>
              <a:schemeClr val="lt1"/>
            </a:solidFill>
          </a:ln>
          <a:effectLst/>
        </c:spPr>
        <c:dLbl>
          <c:idx val="0"/>
          <c:layout>
            <c:manualLayout>
              <c:x val="-8.3333333333333329E-2"/>
              <c:y val="0.11574074074074074"/>
            </c:manualLayout>
          </c:layout>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
        <c:spPr>
          <a:solidFill>
            <a:schemeClr val="accent2"/>
          </a:solidFill>
          <a:ln w="19050">
            <a:solidFill>
              <a:schemeClr val="lt1"/>
            </a:solidFill>
          </a:ln>
          <a:effectLst/>
        </c:spPr>
        <c:dLbl>
          <c:idx val="0"/>
          <c:layout>
            <c:manualLayout>
              <c:x val="8.611111111111111E-2"/>
              <c:y val="9.7222222222222224E-2"/>
            </c:manualLayout>
          </c:layout>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6"/>
        <c:spPr>
          <a:solidFill>
            <a:schemeClr val="accent1"/>
          </a:solidFill>
          <a:ln w="19050">
            <a:solidFill>
              <a:schemeClr val="lt1"/>
            </a:solidFill>
          </a:ln>
          <a:effectLst/>
        </c:spPr>
        <c:dLbl>
          <c:idx val="0"/>
          <c:layout>
            <c:manualLayout>
              <c:x val="0.12222222222222222"/>
              <c:y val="0"/>
            </c:manualLayout>
          </c:layout>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7"/>
        <c:spPr>
          <a:solidFill>
            <a:schemeClr val="accent1"/>
          </a:solidFill>
          <a:ln w="19050">
            <a:solidFill>
              <a:schemeClr val="lt1"/>
            </a:solidFill>
          </a:ln>
          <a:effectLst/>
        </c:spPr>
        <c:dLbl>
          <c:idx val="0"/>
          <c:layout>
            <c:manualLayout>
              <c:x val="8.611111111111111E-2"/>
              <c:y val="9.7222222222222224E-2"/>
            </c:manualLayout>
          </c:layout>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8"/>
        <c:spPr>
          <a:solidFill>
            <a:schemeClr val="accent1"/>
          </a:solidFill>
          <a:ln w="19050">
            <a:solidFill>
              <a:schemeClr val="lt1"/>
            </a:solidFill>
          </a:ln>
          <a:effectLst/>
        </c:spPr>
        <c:dLbl>
          <c:idx val="0"/>
          <c:layout>
            <c:manualLayout>
              <c:x val="-8.3333333333333329E-2"/>
              <c:y val="0.11574074074074074"/>
            </c:manualLayout>
          </c:layout>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9"/>
        <c:spPr>
          <a:solidFill>
            <a:schemeClr val="accent1"/>
          </a:solidFill>
          <a:ln w="19050">
            <a:solidFill>
              <a:schemeClr val="lt1"/>
            </a:solidFill>
          </a:ln>
          <a:effectLst/>
        </c:spPr>
        <c:dLbl>
          <c:idx val="0"/>
          <c:layout>
            <c:manualLayout>
              <c:x val="-9.4444444444444442E-2"/>
              <c:y val="-9.7222222222222238E-2"/>
            </c:manualLayout>
          </c:layout>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0"/>
        <c:spPr>
          <a:solidFill>
            <a:schemeClr val="accent1"/>
          </a:solidFill>
          <a:ln w="19050">
            <a:solidFill>
              <a:schemeClr val="lt1"/>
            </a:solidFill>
          </a:ln>
          <a:effectLst/>
        </c:spPr>
        <c:marker>
          <c:symbol val="none"/>
        </c:marker>
        <c:dLbl>
          <c:idx val="0"/>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1"/>
        <c:spPr>
          <a:solidFill>
            <a:schemeClr val="accent1"/>
          </a:solidFill>
          <a:ln w="19050">
            <a:solidFill>
              <a:schemeClr val="lt1"/>
            </a:solidFill>
          </a:ln>
          <a:effectLst/>
        </c:spPr>
        <c:dLbl>
          <c:idx val="0"/>
          <c:layout>
            <c:manualLayout>
              <c:x val="0.12222222222222222"/>
              <c:y val="0"/>
            </c:manualLayout>
          </c:layout>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2"/>
        <c:spPr>
          <a:solidFill>
            <a:schemeClr val="accent1"/>
          </a:solidFill>
          <a:ln w="19050">
            <a:solidFill>
              <a:schemeClr val="lt1"/>
            </a:solidFill>
          </a:ln>
          <a:effectLst/>
        </c:spPr>
        <c:dLbl>
          <c:idx val="0"/>
          <c:layout>
            <c:manualLayout>
              <c:x val="8.611111111111111E-2"/>
              <c:y val="9.7222222222222224E-2"/>
            </c:manualLayout>
          </c:layout>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3"/>
        <c:spPr>
          <a:solidFill>
            <a:schemeClr val="accent1"/>
          </a:solidFill>
          <a:ln w="19050">
            <a:solidFill>
              <a:schemeClr val="lt1"/>
            </a:solidFill>
          </a:ln>
          <a:effectLst/>
        </c:spPr>
        <c:dLbl>
          <c:idx val="0"/>
          <c:layout>
            <c:manualLayout>
              <c:x val="-8.3333333333333329E-2"/>
              <c:y val="0.11574074074074074"/>
            </c:manualLayout>
          </c:layout>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4"/>
        <c:spPr>
          <a:solidFill>
            <a:schemeClr val="accent1"/>
          </a:solidFill>
          <a:ln w="19050">
            <a:solidFill>
              <a:schemeClr val="lt1"/>
            </a:solidFill>
          </a:ln>
          <a:effectLst/>
        </c:spPr>
        <c:dLbl>
          <c:idx val="0"/>
          <c:layout>
            <c:manualLayout>
              <c:x val="-9.4444444444444442E-2"/>
              <c:y val="-9.7222222222222238E-2"/>
            </c:manualLayout>
          </c:layout>
          <c:spPr>
            <a:no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s>
    <c:plotArea>
      <c:layout/>
      <c:doughnutChart>
        <c:varyColors val="1"/>
        <c:dLbls>
          <c:showLegendKey val="0"/>
          <c:showVal val="1"/>
          <c:showCatName val="0"/>
          <c:showSerName val="0"/>
          <c:showPercent val="0"/>
          <c:showBubbleSize val="0"/>
          <c:showLeaderLines val="0"/>
        </c:dLbls>
        <c:firstSliceAng val="0"/>
        <c:holeSize val="75"/>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TOP 5</a:t>
            </a:r>
          </a:p>
        </c:rich>
      </c:tx>
      <c:layout>
        <c:manualLayout>
          <c:xMode val="edge"/>
          <c:yMode val="edge"/>
          <c:x val="0.43485957415435134"/>
          <c:y val="2.071197833233511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6.5793511388397091E-2"/>
          <c:y val="0"/>
          <c:w val="0.93420639308814202"/>
          <c:h val="0.60847202741759521"/>
        </c:manualLayout>
      </c:layout>
      <c:bar3DChart>
        <c:barDir val="col"/>
        <c:grouping val="clustered"/>
        <c:varyColors val="0"/>
        <c:ser>
          <c:idx val="0"/>
          <c:order val="0"/>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'TASK 6 ORI'!$A$12:$A$16</c:f>
              <c:strCache>
                <c:ptCount val="5"/>
                <c:pt idx="0">
                  <c:v>Yadadri Bhongir</c:v>
                </c:pt>
                <c:pt idx="1">
                  <c:v>Mulugu</c:v>
                </c:pt>
                <c:pt idx="2">
                  <c:v>Medak </c:v>
                </c:pt>
                <c:pt idx="3">
                  <c:v>Bhadradri Kothagudem </c:v>
                </c:pt>
                <c:pt idx="4">
                  <c:v>Rajanna Sircilla </c:v>
                </c:pt>
              </c:strCache>
            </c:strRef>
          </c:cat>
          <c:val>
            <c:numRef>
              <c:f>'TASK 6 ORI'!$D$12:$D$16</c:f>
              <c:numCache>
                <c:formatCode>General</c:formatCode>
                <c:ptCount val="5"/>
                <c:pt idx="0">
                  <c:v>6.07</c:v>
                </c:pt>
                <c:pt idx="1">
                  <c:v>7.06</c:v>
                </c:pt>
                <c:pt idx="2">
                  <c:v>7.1</c:v>
                </c:pt>
                <c:pt idx="3">
                  <c:v>11.99</c:v>
                </c:pt>
                <c:pt idx="4">
                  <c:v>30.49</c:v>
                </c:pt>
              </c:numCache>
            </c:numRef>
          </c:val>
          <c:extLst>
            <c:ext xmlns:c16="http://schemas.microsoft.com/office/drawing/2014/chart" uri="{C3380CC4-5D6E-409C-BE32-E72D297353CC}">
              <c16:uniqueId val="{00000000-F85D-4786-B6B8-8B88C5233415}"/>
            </c:ext>
          </c:extLst>
        </c:ser>
        <c:dLbls>
          <c:showLegendKey val="0"/>
          <c:showVal val="1"/>
          <c:showCatName val="0"/>
          <c:showSerName val="0"/>
          <c:showPercent val="0"/>
          <c:showBubbleSize val="0"/>
        </c:dLbls>
        <c:gapWidth val="150"/>
        <c:shape val="box"/>
        <c:axId val="392690104"/>
        <c:axId val="551701592"/>
        <c:axId val="0"/>
      </c:bar3DChart>
      <c:catAx>
        <c:axId val="392690104"/>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1701592"/>
        <c:crosses val="autoZero"/>
        <c:auto val="1"/>
        <c:lblAlgn val="ctr"/>
        <c:lblOffset val="100"/>
        <c:noMultiLvlLbl val="0"/>
      </c:catAx>
      <c:valAx>
        <c:axId val="551701592"/>
        <c:scaling>
          <c:orientation val="minMax"/>
        </c:scaling>
        <c:delete val="1"/>
        <c:axPos val="l"/>
        <c:numFmt formatCode="General" sourceLinked="1"/>
        <c:majorTickMark val="none"/>
        <c:minorTickMark val="none"/>
        <c:tickLblPos val="nextTo"/>
        <c:crossAx val="392690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BOTTOM 5</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3911363899520409E-2"/>
          <c:y val="0.1209792604496522"/>
          <c:w val="0.94450867725533039"/>
          <c:h val="0.67729650344341075"/>
        </c:manualLayout>
      </c:layout>
      <c:bar3DChart>
        <c:barDir val="col"/>
        <c:grouping val="clustered"/>
        <c:varyColors val="0"/>
        <c:ser>
          <c:idx val="0"/>
          <c:order val="0"/>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'TASK 6 ORI'!$A$2:$A$6</c:f>
              <c:strCache>
                <c:ptCount val="5"/>
                <c:pt idx="0">
                  <c:v>Kamareddy </c:v>
                </c:pt>
                <c:pt idx="1">
                  <c:v>Peddapalli</c:v>
                </c:pt>
                <c:pt idx="2">
                  <c:v>Nizamabad</c:v>
                </c:pt>
                <c:pt idx="3">
                  <c:v>Komaram Bheem Asifabad</c:v>
                </c:pt>
                <c:pt idx="4">
                  <c:v>Karimnagar </c:v>
                </c:pt>
              </c:strCache>
            </c:strRef>
          </c:cat>
          <c:val>
            <c:numRef>
              <c:f>'TASK 6 ORI'!$D$2:$D$6</c:f>
              <c:numCache>
                <c:formatCode>General</c:formatCode>
                <c:ptCount val="5"/>
                <c:pt idx="0">
                  <c:v>0</c:v>
                </c:pt>
                <c:pt idx="1">
                  <c:v>0.02</c:v>
                </c:pt>
                <c:pt idx="2">
                  <c:v>0.03</c:v>
                </c:pt>
                <c:pt idx="3">
                  <c:v>0.04</c:v>
                </c:pt>
                <c:pt idx="4">
                  <c:v>0.08</c:v>
                </c:pt>
              </c:numCache>
            </c:numRef>
          </c:val>
          <c:extLst>
            <c:ext xmlns:c16="http://schemas.microsoft.com/office/drawing/2014/chart" uri="{C3380CC4-5D6E-409C-BE32-E72D297353CC}">
              <c16:uniqueId val="{00000000-1B58-464B-97B7-85535E02DF5B}"/>
            </c:ext>
          </c:extLst>
        </c:ser>
        <c:dLbls>
          <c:showLegendKey val="0"/>
          <c:showVal val="1"/>
          <c:showCatName val="0"/>
          <c:showSerName val="0"/>
          <c:showPercent val="0"/>
          <c:showBubbleSize val="0"/>
        </c:dLbls>
        <c:gapWidth val="150"/>
        <c:shape val="box"/>
        <c:axId val="564357944"/>
        <c:axId val="564356144"/>
        <c:axId val="0"/>
      </c:bar3DChart>
      <c:catAx>
        <c:axId val="564357944"/>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4356144"/>
        <c:crosses val="autoZero"/>
        <c:auto val="1"/>
        <c:lblAlgn val="ctr"/>
        <c:lblOffset val="100"/>
        <c:noMultiLvlLbl val="0"/>
      </c:catAx>
      <c:valAx>
        <c:axId val="564356144"/>
        <c:scaling>
          <c:orientation val="minMax"/>
        </c:scaling>
        <c:delete val="1"/>
        <c:axPos val="l"/>
        <c:numFmt formatCode="General" sourceLinked="1"/>
        <c:majorTickMark val="out"/>
        <c:minorTickMark val="none"/>
        <c:tickLblPos val="nextTo"/>
        <c:crossAx val="5643579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a:t>PROJECTED</a:t>
            </a:r>
            <a:r>
              <a:rPr lang="en-US" sz="1200" b="1" baseline="0"/>
              <a:t> NUMBER OF DOMESTIC VISITORS IN </a:t>
            </a:r>
          </a:p>
          <a:p>
            <a:pPr>
              <a:defRPr/>
            </a:pPr>
            <a:r>
              <a:rPr lang="en-US" sz="1200" b="1" baseline="0"/>
              <a:t>HYDERABAD</a:t>
            </a:r>
            <a:r>
              <a:rPr lang="en-US" sz="1200" b="1"/>
              <a:t> </a:t>
            </a:r>
          </a:p>
        </c:rich>
      </c:tx>
      <c:layout>
        <c:manualLayout>
          <c:xMode val="edge"/>
          <c:yMode val="edge"/>
          <c:x val="0.30420844269466318"/>
          <c:y val="4.166666666666666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467825896762904"/>
          <c:y val="0.1111111111111111"/>
          <c:w val="0.79976618547681544"/>
          <c:h val="0.74594852726742478"/>
        </c:manualLayout>
      </c:layout>
      <c:lineChart>
        <c:grouping val="standard"/>
        <c:varyColors val="0"/>
        <c:ser>
          <c:idx val="1"/>
          <c:order val="1"/>
          <c:tx>
            <c:strRef>
              <c:f>'TASK 7'!$C$1</c:f>
              <c:strCache>
                <c:ptCount val="1"/>
                <c:pt idx="0">
                  <c:v>DOMESTIC_VISIT</c:v>
                </c:pt>
              </c:strCache>
            </c:strRef>
          </c:tx>
          <c:spPr>
            <a:ln w="28575" cap="rnd">
              <a:solidFill>
                <a:schemeClr val="accent2"/>
              </a:solidFill>
              <a:round/>
            </a:ln>
            <a:effectLst/>
          </c:spPr>
          <c:marker>
            <c:symbol val="none"/>
          </c:marker>
          <c:cat>
            <c:numRef>
              <c:f>'TASK 7'!$B$2:$B$11</c:f>
              <c:numCache>
                <c:formatCode>General</c:formatCode>
                <c:ptCount val="10"/>
                <c:pt idx="0">
                  <c:v>2016</c:v>
                </c:pt>
                <c:pt idx="1">
                  <c:v>2017</c:v>
                </c:pt>
                <c:pt idx="2">
                  <c:v>2018</c:v>
                </c:pt>
                <c:pt idx="3">
                  <c:v>2019</c:v>
                </c:pt>
                <c:pt idx="4">
                  <c:v>2020</c:v>
                </c:pt>
                <c:pt idx="5">
                  <c:v>2021</c:v>
                </c:pt>
                <c:pt idx="6">
                  <c:v>2022</c:v>
                </c:pt>
                <c:pt idx="7">
                  <c:v>2023</c:v>
                </c:pt>
                <c:pt idx="8">
                  <c:v>2024</c:v>
                </c:pt>
                <c:pt idx="9">
                  <c:v>2025</c:v>
                </c:pt>
              </c:numCache>
            </c:numRef>
          </c:cat>
          <c:val>
            <c:numRef>
              <c:f>'TASK 7'!$C$2:$C$11</c:f>
              <c:numCache>
                <c:formatCode>_(* #,##0_);_(* \(#,##0\);_(* "-"??_);_(@_)</c:formatCode>
                <c:ptCount val="10"/>
                <c:pt idx="0">
                  <c:v>23394705</c:v>
                </c:pt>
                <c:pt idx="1">
                  <c:v>27160242</c:v>
                </c:pt>
                <c:pt idx="2">
                  <c:v>19543651</c:v>
                </c:pt>
                <c:pt idx="3">
                  <c:v>13802362</c:v>
                </c:pt>
              </c:numCache>
            </c:numRef>
          </c:val>
          <c:smooth val="0"/>
          <c:extLst>
            <c:ext xmlns:c16="http://schemas.microsoft.com/office/drawing/2014/chart" uri="{C3380CC4-5D6E-409C-BE32-E72D297353CC}">
              <c16:uniqueId val="{00000000-F4F4-4F6A-B54F-98D5614A8AB3}"/>
            </c:ext>
          </c:extLst>
        </c:ser>
        <c:ser>
          <c:idx val="2"/>
          <c:order val="2"/>
          <c:tx>
            <c:strRef>
              <c:f>'TASK 7'!$D$1</c:f>
              <c:strCache>
                <c:ptCount val="1"/>
                <c:pt idx="0">
                  <c:v>DOMESTIC_PRED</c:v>
                </c:pt>
              </c:strCache>
            </c:strRef>
          </c:tx>
          <c:spPr>
            <a:ln w="28575" cap="rnd">
              <a:solidFill>
                <a:schemeClr val="accent3"/>
              </a:solidFill>
              <a:round/>
            </a:ln>
            <a:effectLst/>
          </c:spPr>
          <c:marker>
            <c:symbol val="none"/>
          </c:marker>
          <c:cat>
            <c:numRef>
              <c:f>'TASK 7'!$B$2:$B$11</c:f>
              <c:numCache>
                <c:formatCode>General</c:formatCode>
                <c:ptCount val="10"/>
                <c:pt idx="0">
                  <c:v>2016</c:v>
                </c:pt>
                <c:pt idx="1">
                  <c:v>2017</c:v>
                </c:pt>
                <c:pt idx="2">
                  <c:v>2018</c:v>
                </c:pt>
                <c:pt idx="3">
                  <c:v>2019</c:v>
                </c:pt>
                <c:pt idx="4">
                  <c:v>2020</c:v>
                </c:pt>
                <c:pt idx="5">
                  <c:v>2021</c:v>
                </c:pt>
                <c:pt idx="6">
                  <c:v>2022</c:v>
                </c:pt>
                <c:pt idx="7">
                  <c:v>2023</c:v>
                </c:pt>
                <c:pt idx="8">
                  <c:v>2024</c:v>
                </c:pt>
                <c:pt idx="9">
                  <c:v>2025</c:v>
                </c:pt>
              </c:numCache>
            </c:numRef>
          </c:cat>
          <c:val>
            <c:numRef>
              <c:f>'TASK 7'!$D$2:$D$11</c:f>
              <c:numCache>
                <c:formatCode>General</c:formatCode>
                <c:ptCount val="10"/>
                <c:pt idx="3" formatCode="_(* #,##0_);_(* \(#,##0\);_(* &quot;-&quot;??_);_(@_)">
                  <c:v>13802362</c:v>
                </c:pt>
                <c:pt idx="4" formatCode="_(* #,##0_);_(* \(#,##0\);_(* &quot;-&quot;??_);_(@_)">
                  <c:v>11876835</c:v>
                </c:pt>
                <c:pt idx="5" formatCode="_(* #,##0_);_(* \(#,##0\);_(* &quot;-&quot;??_);_(@_)">
                  <c:v>8237473</c:v>
                </c:pt>
                <c:pt idx="6" formatCode="_(* #,##0_);_(* \(#,##0\);_(* &quot;-&quot;??_);_(@_)">
                  <c:v>4598111</c:v>
                </c:pt>
                <c:pt idx="7" formatCode="_(* #,##0_);_(* \(#,##0\);_(* &quot;-&quot;??_);_(@_)">
                  <c:v>958749</c:v>
                </c:pt>
                <c:pt idx="8" formatCode="0">
                  <c:v>-2680613</c:v>
                </c:pt>
                <c:pt idx="9" formatCode="0">
                  <c:v>-6319975</c:v>
                </c:pt>
              </c:numCache>
            </c:numRef>
          </c:val>
          <c:smooth val="0"/>
          <c:extLst>
            <c:ext xmlns:c16="http://schemas.microsoft.com/office/drawing/2014/chart" uri="{C3380CC4-5D6E-409C-BE32-E72D297353CC}">
              <c16:uniqueId val="{00000001-F4F4-4F6A-B54F-98D5614A8AB3}"/>
            </c:ext>
          </c:extLst>
        </c:ser>
        <c:dLbls>
          <c:showLegendKey val="0"/>
          <c:showVal val="0"/>
          <c:showCatName val="0"/>
          <c:showSerName val="0"/>
          <c:showPercent val="0"/>
          <c:showBubbleSize val="0"/>
        </c:dLbls>
        <c:smooth val="0"/>
        <c:axId val="453151144"/>
        <c:axId val="453151504"/>
        <c:extLst>
          <c:ext xmlns:c15="http://schemas.microsoft.com/office/drawing/2012/chart" uri="{02D57815-91ED-43cb-92C2-25804820EDAC}">
            <c15:filteredLineSeries>
              <c15:ser>
                <c:idx val="0"/>
                <c:order val="0"/>
                <c:spPr>
                  <a:ln w="28575" cap="rnd">
                    <a:solidFill>
                      <a:schemeClr val="accent1"/>
                    </a:solidFill>
                    <a:round/>
                  </a:ln>
                  <a:effectLst/>
                </c:spPr>
                <c:marker>
                  <c:symbol val="none"/>
                </c:marker>
                <c:cat>
                  <c:numRef>
                    <c:extLst>
                      <c:ext uri="{02D57815-91ED-43cb-92C2-25804820EDAC}">
                        <c15:formulaRef>
                          <c15:sqref>'TASK 7'!$B$2:$B$11</c15:sqref>
                        </c15:formulaRef>
                      </c:ext>
                    </c:extLst>
                    <c:numCache>
                      <c:formatCode>General</c:formatCode>
                      <c:ptCount val="10"/>
                      <c:pt idx="0">
                        <c:v>2016</c:v>
                      </c:pt>
                      <c:pt idx="1">
                        <c:v>2017</c:v>
                      </c:pt>
                      <c:pt idx="2">
                        <c:v>2018</c:v>
                      </c:pt>
                      <c:pt idx="3">
                        <c:v>2019</c:v>
                      </c:pt>
                      <c:pt idx="4">
                        <c:v>2020</c:v>
                      </c:pt>
                      <c:pt idx="5">
                        <c:v>2021</c:v>
                      </c:pt>
                      <c:pt idx="6">
                        <c:v>2022</c:v>
                      </c:pt>
                      <c:pt idx="7">
                        <c:v>2023</c:v>
                      </c:pt>
                      <c:pt idx="8">
                        <c:v>2024</c:v>
                      </c:pt>
                      <c:pt idx="9">
                        <c:v>2025</c:v>
                      </c:pt>
                    </c:numCache>
                  </c:numRef>
                </c:cat>
                <c:val>
                  <c:numRef>
                    <c:extLst>
                      <c:ext uri="{02D57815-91ED-43cb-92C2-25804820EDAC}">
                        <c15:formulaRef>
                          <c15:sqref>'TASK 7'!$B$2:$B$11</c15:sqref>
                        </c15:formulaRef>
                      </c:ext>
                    </c:extLst>
                    <c:numCache>
                      <c:formatCode>General</c:formatCode>
                      <c:ptCount val="10"/>
                      <c:pt idx="0">
                        <c:v>2016</c:v>
                      </c:pt>
                      <c:pt idx="1">
                        <c:v>2017</c:v>
                      </c:pt>
                      <c:pt idx="2">
                        <c:v>2018</c:v>
                      </c:pt>
                      <c:pt idx="3">
                        <c:v>2019</c:v>
                      </c:pt>
                      <c:pt idx="4">
                        <c:v>2020</c:v>
                      </c:pt>
                      <c:pt idx="5">
                        <c:v>2021</c:v>
                      </c:pt>
                      <c:pt idx="6">
                        <c:v>2022</c:v>
                      </c:pt>
                      <c:pt idx="7">
                        <c:v>2023</c:v>
                      </c:pt>
                      <c:pt idx="8">
                        <c:v>2024</c:v>
                      </c:pt>
                      <c:pt idx="9">
                        <c:v>2025</c:v>
                      </c:pt>
                    </c:numCache>
                  </c:numRef>
                </c:val>
                <c:smooth val="0"/>
                <c:extLst>
                  <c:ext xmlns:c16="http://schemas.microsoft.com/office/drawing/2014/chart" uri="{C3380CC4-5D6E-409C-BE32-E72D297353CC}">
                    <c16:uniqueId val="{00000002-F4F4-4F6A-B54F-98D5614A8AB3}"/>
                  </c:ext>
                </c:extLst>
              </c15:ser>
            </c15:filteredLineSeries>
          </c:ext>
        </c:extLst>
      </c:lineChart>
      <c:catAx>
        <c:axId val="453151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453151504"/>
        <c:crosses val="autoZero"/>
        <c:auto val="1"/>
        <c:lblAlgn val="ctr"/>
        <c:lblOffset val="100"/>
        <c:noMultiLvlLbl val="0"/>
      </c:catAx>
      <c:valAx>
        <c:axId val="453151504"/>
        <c:scaling>
          <c:orientation val="minMax"/>
        </c:scaling>
        <c:delete val="0"/>
        <c:axPos val="l"/>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453151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b="1" i="0" baseline="0">
                <a:effectLst/>
              </a:rPr>
              <a:t>PROJECTED NUMBER OF FOREIGN VISITORS IN </a:t>
            </a:r>
            <a:endParaRPr lang="en-US" sz="1200">
              <a:effectLst/>
            </a:endParaRPr>
          </a:p>
          <a:p>
            <a:pPr>
              <a:defRPr sz="1200"/>
            </a:pPr>
            <a:r>
              <a:rPr lang="en-US" sz="1200" b="1" i="0" baseline="0">
                <a:effectLst/>
              </a:rPr>
              <a:t>HYDERABAD </a:t>
            </a:r>
            <a:endParaRPr lang="en-US" sz="1200">
              <a:effectLst/>
            </a:endParaRPr>
          </a:p>
        </c:rich>
      </c:tx>
      <c:layout>
        <c:manualLayout>
          <c:xMode val="edge"/>
          <c:yMode val="edge"/>
          <c:x val="0.12710411198600174"/>
          <c:y val="2.7777777777777776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367847769028871"/>
          <c:y val="5.0925925925925923E-2"/>
          <c:w val="0.83465485564304465"/>
          <c:h val="0.73577136191309422"/>
        </c:manualLayout>
      </c:layout>
      <c:lineChart>
        <c:grouping val="standard"/>
        <c:varyColors val="0"/>
        <c:ser>
          <c:idx val="1"/>
          <c:order val="1"/>
          <c:tx>
            <c:strRef>
              <c:f>'TASK 7'!$E$1</c:f>
              <c:strCache>
                <c:ptCount val="1"/>
                <c:pt idx="0">
                  <c:v>FOREIGN_VISIT</c:v>
                </c:pt>
              </c:strCache>
            </c:strRef>
          </c:tx>
          <c:spPr>
            <a:ln w="28575" cap="rnd">
              <a:solidFill>
                <a:schemeClr val="accent2"/>
              </a:solidFill>
              <a:round/>
            </a:ln>
            <a:effectLst/>
          </c:spPr>
          <c:marker>
            <c:symbol val="none"/>
          </c:marker>
          <c:cat>
            <c:numRef>
              <c:f>'TASK 7'!$B$2:$B$11</c:f>
              <c:numCache>
                <c:formatCode>General</c:formatCode>
                <c:ptCount val="10"/>
                <c:pt idx="0">
                  <c:v>2016</c:v>
                </c:pt>
                <c:pt idx="1">
                  <c:v>2017</c:v>
                </c:pt>
                <c:pt idx="2">
                  <c:v>2018</c:v>
                </c:pt>
                <c:pt idx="3">
                  <c:v>2019</c:v>
                </c:pt>
                <c:pt idx="4">
                  <c:v>2020</c:v>
                </c:pt>
                <c:pt idx="5">
                  <c:v>2021</c:v>
                </c:pt>
                <c:pt idx="6">
                  <c:v>2022</c:v>
                </c:pt>
                <c:pt idx="7">
                  <c:v>2023</c:v>
                </c:pt>
                <c:pt idx="8">
                  <c:v>2024</c:v>
                </c:pt>
                <c:pt idx="9">
                  <c:v>2025</c:v>
                </c:pt>
              </c:numCache>
            </c:numRef>
          </c:cat>
          <c:val>
            <c:numRef>
              <c:f>'TASK 7'!$E$2:$E$11</c:f>
              <c:numCache>
                <c:formatCode>_(* #,##0_);_(* \(#,##0\);_(* "-"??_);_(@_)</c:formatCode>
                <c:ptCount val="10"/>
                <c:pt idx="0">
                  <c:v>163631</c:v>
                </c:pt>
                <c:pt idx="1">
                  <c:v>247179</c:v>
                </c:pt>
                <c:pt idx="2">
                  <c:v>314788</c:v>
                </c:pt>
                <c:pt idx="3">
                  <c:v>319300</c:v>
                </c:pt>
              </c:numCache>
            </c:numRef>
          </c:val>
          <c:smooth val="0"/>
          <c:extLst>
            <c:ext xmlns:c16="http://schemas.microsoft.com/office/drawing/2014/chart" uri="{C3380CC4-5D6E-409C-BE32-E72D297353CC}">
              <c16:uniqueId val="{00000000-D875-4DA2-ACB9-23CE82F01575}"/>
            </c:ext>
          </c:extLst>
        </c:ser>
        <c:ser>
          <c:idx val="2"/>
          <c:order val="2"/>
          <c:tx>
            <c:strRef>
              <c:f>'TASK 7'!$F$1</c:f>
              <c:strCache>
                <c:ptCount val="1"/>
                <c:pt idx="0">
                  <c:v>FOREIGN_PRED</c:v>
                </c:pt>
              </c:strCache>
            </c:strRef>
          </c:tx>
          <c:spPr>
            <a:ln w="28575" cap="rnd">
              <a:solidFill>
                <a:schemeClr val="accent3"/>
              </a:solidFill>
              <a:round/>
            </a:ln>
            <a:effectLst/>
          </c:spPr>
          <c:marker>
            <c:symbol val="none"/>
          </c:marker>
          <c:cat>
            <c:numRef>
              <c:f>'TASK 7'!$B$2:$B$11</c:f>
              <c:numCache>
                <c:formatCode>General</c:formatCode>
                <c:ptCount val="10"/>
                <c:pt idx="0">
                  <c:v>2016</c:v>
                </c:pt>
                <c:pt idx="1">
                  <c:v>2017</c:v>
                </c:pt>
                <c:pt idx="2">
                  <c:v>2018</c:v>
                </c:pt>
                <c:pt idx="3">
                  <c:v>2019</c:v>
                </c:pt>
                <c:pt idx="4">
                  <c:v>2020</c:v>
                </c:pt>
                <c:pt idx="5">
                  <c:v>2021</c:v>
                </c:pt>
                <c:pt idx="6">
                  <c:v>2022</c:v>
                </c:pt>
                <c:pt idx="7">
                  <c:v>2023</c:v>
                </c:pt>
                <c:pt idx="8">
                  <c:v>2024</c:v>
                </c:pt>
                <c:pt idx="9">
                  <c:v>2025</c:v>
                </c:pt>
              </c:numCache>
            </c:numRef>
          </c:cat>
          <c:val>
            <c:numRef>
              <c:f>'TASK 7'!$F$2:$F$11</c:f>
              <c:numCache>
                <c:formatCode>General</c:formatCode>
                <c:ptCount val="10"/>
                <c:pt idx="3" formatCode="_(* #,##0_);_(* \(#,##0\);_(* &quot;-&quot;??_);_(@_)">
                  <c:v>319300</c:v>
                </c:pt>
                <c:pt idx="4" formatCode="_(* #,##0_);_(* \(#,##0\);_(* &quot;-&quot;??_);_(@_)">
                  <c:v>394879</c:v>
                </c:pt>
                <c:pt idx="5" formatCode="_(* #,##0_);_(* \(#,##0\);_(* &quot;-&quot;??_);_(@_)">
                  <c:v>448340</c:v>
                </c:pt>
                <c:pt idx="6" formatCode="_(* #,##0_);_(* \(#,##0\);_(* &quot;-&quot;??_);_(@_)">
                  <c:v>501802</c:v>
                </c:pt>
                <c:pt idx="7" formatCode="_(* #,##0_);_(* \(#,##0\);_(* &quot;-&quot;??_);_(@_)">
                  <c:v>555263</c:v>
                </c:pt>
                <c:pt idx="8" formatCode="_(* #,##0_);_(* \(#,##0\);_(* &quot;-&quot;??_);_(@_)">
                  <c:v>608725</c:v>
                </c:pt>
                <c:pt idx="9" formatCode="_(* #,##0_);_(* \(#,##0\);_(* &quot;-&quot;??_);_(@_)">
                  <c:v>662187</c:v>
                </c:pt>
              </c:numCache>
            </c:numRef>
          </c:val>
          <c:smooth val="0"/>
          <c:extLst>
            <c:ext xmlns:c16="http://schemas.microsoft.com/office/drawing/2014/chart" uri="{C3380CC4-5D6E-409C-BE32-E72D297353CC}">
              <c16:uniqueId val="{00000001-D875-4DA2-ACB9-23CE82F01575}"/>
            </c:ext>
          </c:extLst>
        </c:ser>
        <c:dLbls>
          <c:showLegendKey val="0"/>
          <c:showVal val="0"/>
          <c:showCatName val="0"/>
          <c:showSerName val="0"/>
          <c:showPercent val="0"/>
          <c:showBubbleSize val="0"/>
        </c:dLbls>
        <c:smooth val="0"/>
        <c:axId val="102571976"/>
        <c:axId val="102570176"/>
        <c:extLst>
          <c:ext xmlns:c15="http://schemas.microsoft.com/office/drawing/2012/chart" uri="{02D57815-91ED-43cb-92C2-25804820EDAC}">
            <c15:filteredLineSeries>
              <c15:ser>
                <c:idx val="0"/>
                <c:order val="0"/>
                <c:spPr>
                  <a:ln w="28575" cap="rnd">
                    <a:solidFill>
                      <a:schemeClr val="accent1"/>
                    </a:solidFill>
                    <a:round/>
                  </a:ln>
                  <a:effectLst/>
                </c:spPr>
                <c:marker>
                  <c:symbol val="none"/>
                </c:marker>
                <c:cat>
                  <c:numRef>
                    <c:extLst>
                      <c:ext uri="{02D57815-91ED-43cb-92C2-25804820EDAC}">
                        <c15:formulaRef>
                          <c15:sqref>'TASK 7'!$B$2:$B$11</c15:sqref>
                        </c15:formulaRef>
                      </c:ext>
                    </c:extLst>
                    <c:numCache>
                      <c:formatCode>General</c:formatCode>
                      <c:ptCount val="10"/>
                      <c:pt idx="0">
                        <c:v>2016</c:v>
                      </c:pt>
                      <c:pt idx="1">
                        <c:v>2017</c:v>
                      </c:pt>
                      <c:pt idx="2">
                        <c:v>2018</c:v>
                      </c:pt>
                      <c:pt idx="3">
                        <c:v>2019</c:v>
                      </c:pt>
                      <c:pt idx="4">
                        <c:v>2020</c:v>
                      </c:pt>
                      <c:pt idx="5">
                        <c:v>2021</c:v>
                      </c:pt>
                      <c:pt idx="6">
                        <c:v>2022</c:v>
                      </c:pt>
                      <c:pt idx="7">
                        <c:v>2023</c:v>
                      </c:pt>
                      <c:pt idx="8">
                        <c:v>2024</c:v>
                      </c:pt>
                      <c:pt idx="9">
                        <c:v>2025</c:v>
                      </c:pt>
                    </c:numCache>
                  </c:numRef>
                </c:cat>
                <c:val>
                  <c:numRef>
                    <c:extLst>
                      <c:ext uri="{02D57815-91ED-43cb-92C2-25804820EDAC}">
                        <c15:formulaRef>
                          <c15:sqref>'TASK 7'!$B$2:$B$11</c15:sqref>
                        </c15:formulaRef>
                      </c:ext>
                    </c:extLst>
                    <c:numCache>
                      <c:formatCode>General</c:formatCode>
                      <c:ptCount val="10"/>
                      <c:pt idx="0">
                        <c:v>2016</c:v>
                      </c:pt>
                      <c:pt idx="1">
                        <c:v>2017</c:v>
                      </c:pt>
                      <c:pt idx="2">
                        <c:v>2018</c:v>
                      </c:pt>
                      <c:pt idx="3">
                        <c:v>2019</c:v>
                      </c:pt>
                      <c:pt idx="4">
                        <c:v>2020</c:v>
                      </c:pt>
                      <c:pt idx="5">
                        <c:v>2021</c:v>
                      </c:pt>
                      <c:pt idx="6">
                        <c:v>2022</c:v>
                      </c:pt>
                      <c:pt idx="7">
                        <c:v>2023</c:v>
                      </c:pt>
                      <c:pt idx="8">
                        <c:v>2024</c:v>
                      </c:pt>
                      <c:pt idx="9">
                        <c:v>2025</c:v>
                      </c:pt>
                    </c:numCache>
                  </c:numRef>
                </c:val>
                <c:smooth val="0"/>
                <c:extLst>
                  <c:ext xmlns:c16="http://schemas.microsoft.com/office/drawing/2014/chart" uri="{C3380CC4-5D6E-409C-BE32-E72D297353CC}">
                    <c16:uniqueId val="{00000002-D875-4DA2-ACB9-23CE82F01575}"/>
                  </c:ext>
                </c:extLst>
              </c15:ser>
            </c15:filteredLineSeries>
          </c:ext>
        </c:extLst>
      </c:lineChart>
      <c:catAx>
        <c:axId val="102571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102570176"/>
        <c:crosses val="autoZero"/>
        <c:auto val="1"/>
        <c:lblAlgn val="ctr"/>
        <c:lblOffset val="100"/>
        <c:noMultiLvlLbl val="0"/>
      </c:catAx>
      <c:valAx>
        <c:axId val="102570176"/>
        <c:scaling>
          <c:orientation val="minMax"/>
        </c:scaling>
        <c:delete val="0"/>
        <c:axPos val="l"/>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1025719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'TASK 8'!$G$1</c:f>
              <c:strCache>
                <c:ptCount val="1"/>
                <c:pt idx="0">
                  <c:v>TOTAL_REVENUE</c:v>
                </c:pt>
              </c:strCache>
            </c:strRef>
          </c:tx>
          <c:spPr>
            <a:ln w="28575" cap="rnd">
              <a:solidFill>
                <a:schemeClr val="accent2"/>
              </a:solidFill>
              <a:round/>
            </a:ln>
            <a:effectLst/>
          </c:spPr>
          <c:marker>
            <c:symbol val="none"/>
          </c:marker>
          <c:cat>
            <c:numRef>
              <c:f>'TASK 8'!$B$2:$B$11</c:f>
              <c:numCache>
                <c:formatCode>General</c:formatCode>
                <c:ptCount val="10"/>
                <c:pt idx="0">
                  <c:v>2016</c:v>
                </c:pt>
                <c:pt idx="1">
                  <c:v>2017</c:v>
                </c:pt>
                <c:pt idx="2">
                  <c:v>2018</c:v>
                </c:pt>
                <c:pt idx="3">
                  <c:v>2019</c:v>
                </c:pt>
                <c:pt idx="4">
                  <c:v>2020</c:v>
                </c:pt>
                <c:pt idx="5">
                  <c:v>2021</c:v>
                </c:pt>
                <c:pt idx="6">
                  <c:v>2022</c:v>
                </c:pt>
                <c:pt idx="7">
                  <c:v>2023</c:v>
                </c:pt>
                <c:pt idx="8">
                  <c:v>2024</c:v>
                </c:pt>
                <c:pt idx="9">
                  <c:v>2025</c:v>
                </c:pt>
              </c:numCache>
            </c:numRef>
          </c:cat>
          <c:val>
            <c:numRef>
              <c:f>'TASK 8'!$G$2:$G$11</c:f>
              <c:numCache>
                <c:formatCode>_ [$₹-4009]\ * #,##0_ ;_ [$₹-4009]\ * \-#,##0_ ;_ [$₹-4009]\ * "-"_ ;_ @_ </c:formatCode>
                <c:ptCount val="10"/>
                <c:pt idx="0">
                  <c:v>28989979600</c:v>
                </c:pt>
                <c:pt idx="1">
                  <c:v>33976492800</c:v>
                </c:pt>
                <c:pt idx="2">
                  <c:v>25215194000</c:v>
                </c:pt>
                <c:pt idx="3">
                  <c:v>18350914400</c:v>
                </c:pt>
              </c:numCache>
            </c:numRef>
          </c:val>
          <c:smooth val="0"/>
          <c:extLst>
            <c:ext xmlns:c16="http://schemas.microsoft.com/office/drawing/2014/chart" uri="{C3380CC4-5D6E-409C-BE32-E72D297353CC}">
              <c16:uniqueId val="{00000000-C5AB-4DD0-A936-407C635A72DD}"/>
            </c:ext>
          </c:extLst>
        </c:ser>
        <c:ser>
          <c:idx val="2"/>
          <c:order val="2"/>
          <c:tx>
            <c:strRef>
              <c:f>'TASK 8'!$H$1</c:f>
              <c:strCache>
                <c:ptCount val="1"/>
                <c:pt idx="0">
                  <c:v>TOTAL_REVENUE_PREDICT</c:v>
                </c:pt>
              </c:strCache>
            </c:strRef>
          </c:tx>
          <c:spPr>
            <a:ln w="28575" cap="rnd">
              <a:solidFill>
                <a:schemeClr val="accent3"/>
              </a:solidFill>
              <a:round/>
            </a:ln>
            <a:effectLst/>
          </c:spPr>
          <c:marker>
            <c:symbol val="none"/>
          </c:marker>
          <c:cat>
            <c:numRef>
              <c:f>'TASK 8'!$B$2:$B$11</c:f>
              <c:numCache>
                <c:formatCode>General</c:formatCode>
                <c:ptCount val="10"/>
                <c:pt idx="0">
                  <c:v>2016</c:v>
                </c:pt>
                <c:pt idx="1">
                  <c:v>2017</c:v>
                </c:pt>
                <c:pt idx="2">
                  <c:v>2018</c:v>
                </c:pt>
                <c:pt idx="3">
                  <c:v>2019</c:v>
                </c:pt>
                <c:pt idx="4">
                  <c:v>2020</c:v>
                </c:pt>
                <c:pt idx="5">
                  <c:v>2021</c:v>
                </c:pt>
                <c:pt idx="6">
                  <c:v>2022</c:v>
                </c:pt>
                <c:pt idx="7">
                  <c:v>2023</c:v>
                </c:pt>
                <c:pt idx="8">
                  <c:v>2024</c:v>
                </c:pt>
                <c:pt idx="9">
                  <c:v>2025</c:v>
                </c:pt>
              </c:numCache>
            </c:numRef>
          </c:cat>
          <c:val>
            <c:numRef>
              <c:f>'TASK 8'!$H$2:$H$11</c:f>
              <c:numCache>
                <c:formatCode>General</c:formatCode>
                <c:ptCount val="10"/>
                <c:pt idx="3" formatCode="_ [$₹-4009]\ * #,##0_ ;_ [$₹-4009]\ * \-#,##0_ ;_ [$₹-4009]\ * &quot;-&quot;_ ;_ @_ ">
                  <c:v>18350914400</c:v>
                </c:pt>
                <c:pt idx="4" formatCode="_ [$₹-4009]\ * #,##0_ ;_ [$₹-4009]\ * \-#,##0_ ;_ [$₹-4009]\ * &quot;-&quot;_ ;_ @_ ">
                  <c:v>16463521600</c:v>
                </c:pt>
                <c:pt idx="5" formatCode="_ [$₹-4009]\ * #,##0_ ;_ [$₹-4009]\ * \-#,##0_ ;_ [$₹-4009]\ * &quot;-&quot;_ ;_ @_ ">
                  <c:v>12395672160</c:v>
                </c:pt>
                <c:pt idx="6" formatCode="_ [$₹-4009]\ * #,##0_ ;_ [$₹-4009]\ * \-#,##0_ ;_ [$₹-4009]\ * &quot;-&quot;_ ;_ @_ ">
                  <c:v>8327822720</c:v>
                </c:pt>
                <c:pt idx="7" formatCode="_ [$₹-4009]\ * #,##0_ ;_ [$₹-4009]\ * \-#,##0_ ;_ [$₹-4009]\ * &quot;-&quot;_ ;_ @_ ">
                  <c:v>4259973280</c:v>
                </c:pt>
                <c:pt idx="8" formatCode="_ [$₹-4009]\ * #,##0_ ;_ [$₹-4009]\ * \-#,##0_ ;_ [$₹-4009]\ * &quot;-&quot;_ ;_ @_ ">
                  <c:v>192123840</c:v>
                </c:pt>
                <c:pt idx="9" formatCode="_ [$₹-4009]\ * #,##0_ ;_ [$₹-4009]\ * \-#,##0_ ;_ [$₹-4009]\ * &quot;-&quot;_ ;_ @_ ">
                  <c:v>-3875725600</c:v>
                </c:pt>
              </c:numCache>
            </c:numRef>
          </c:val>
          <c:smooth val="0"/>
          <c:extLst>
            <c:ext xmlns:c16="http://schemas.microsoft.com/office/drawing/2014/chart" uri="{C3380CC4-5D6E-409C-BE32-E72D297353CC}">
              <c16:uniqueId val="{00000001-C5AB-4DD0-A936-407C635A72DD}"/>
            </c:ext>
          </c:extLst>
        </c:ser>
        <c:dLbls>
          <c:showLegendKey val="0"/>
          <c:showVal val="0"/>
          <c:showCatName val="0"/>
          <c:showSerName val="0"/>
          <c:showPercent val="0"/>
          <c:showBubbleSize val="0"/>
        </c:dLbls>
        <c:smooth val="0"/>
        <c:axId val="563833832"/>
        <c:axId val="563834192"/>
        <c:extLst>
          <c:ext xmlns:c15="http://schemas.microsoft.com/office/drawing/2012/chart" uri="{02D57815-91ED-43cb-92C2-25804820EDAC}">
            <c15:filteredLineSeries>
              <c15:ser>
                <c:idx val="0"/>
                <c:order val="0"/>
                <c:spPr>
                  <a:ln w="28575" cap="rnd">
                    <a:solidFill>
                      <a:schemeClr val="accent1"/>
                    </a:solidFill>
                    <a:round/>
                  </a:ln>
                  <a:effectLst/>
                </c:spPr>
                <c:marker>
                  <c:symbol val="none"/>
                </c:marker>
                <c:cat>
                  <c:numRef>
                    <c:extLst>
                      <c:ext uri="{02D57815-91ED-43cb-92C2-25804820EDAC}">
                        <c15:formulaRef>
                          <c15:sqref>'TASK 8'!$B$2:$B$11</c15:sqref>
                        </c15:formulaRef>
                      </c:ext>
                    </c:extLst>
                    <c:numCache>
                      <c:formatCode>General</c:formatCode>
                      <c:ptCount val="10"/>
                      <c:pt idx="0">
                        <c:v>2016</c:v>
                      </c:pt>
                      <c:pt idx="1">
                        <c:v>2017</c:v>
                      </c:pt>
                      <c:pt idx="2">
                        <c:v>2018</c:v>
                      </c:pt>
                      <c:pt idx="3">
                        <c:v>2019</c:v>
                      </c:pt>
                      <c:pt idx="4">
                        <c:v>2020</c:v>
                      </c:pt>
                      <c:pt idx="5">
                        <c:v>2021</c:v>
                      </c:pt>
                      <c:pt idx="6">
                        <c:v>2022</c:v>
                      </c:pt>
                      <c:pt idx="7">
                        <c:v>2023</c:v>
                      </c:pt>
                      <c:pt idx="8">
                        <c:v>2024</c:v>
                      </c:pt>
                      <c:pt idx="9">
                        <c:v>2025</c:v>
                      </c:pt>
                    </c:numCache>
                  </c:numRef>
                </c:cat>
                <c:val>
                  <c:numRef>
                    <c:extLst>
                      <c:ext uri="{02D57815-91ED-43cb-92C2-25804820EDAC}">
                        <c15:formulaRef>
                          <c15:sqref>'TASK 8'!$B$2:$B$11</c15:sqref>
                        </c15:formulaRef>
                      </c:ext>
                    </c:extLst>
                    <c:numCache>
                      <c:formatCode>General</c:formatCode>
                      <c:ptCount val="10"/>
                      <c:pt idx="0">
                        <c:v>2016</c:v>
                      </c:pt>
                      <c:pt idx="1">
                        <c:v>2017</c:v>
                      </c:pt>
                      <c:pt idx="2">
                        <c:v>2018</c:v>
                      </c:pt>
                      <c:pt idx="3">
                        <c:v>2019</c:v>
                      </c:pt>
                      <c:pt idx="4">
                        <c:v>2020</c:v>
                      </c:pt>
                      <c:pt idx="5">
                        <c:v>2021</c:v>
                      </c:pt>
                      <c:pt idx="6">
                        <c:v>2022</c:v>
                      </c:pt>
                      <c:pt idx="7">
                        <c:v>2023</c:v>
                      </c:pt>
                      <c:pt idx="8">
                        <c:v>2024</c:v>
                      </c:pt>
                      <c:pt idx="9">
                        <c:v>2025</c:v>
                      </c:pt>
                    </c:numCache>
                  </c:numRef>
                </c:val>
                <c:smooth val="0"/>
                <c:extLst>
                  <c:ext xmlns:c16="http://schemas.microsoft.com/office/drawing/2014/chart" uri="{C3380CC4-5D6E-409C-BE32-E72D297353CC}">
                    <c16:uniqueId val="{00000002-C5AB-4DD0-A936-407C635A72DD}"/>
                  </c:ext>
                </c:extLst>
              </c15:ser>
            </c15:filteredLineSeries>
          </c:ext>
        </c:extLst>
      </c:lineChart>
      <c:catAx>
        <c:axId val="563833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563834192"/>
        <c:crosses val="autoZero"/>
        <c:auto val="1"/>
        <c:lblAlgn val="ctr"/>
        <c:lblOffset val="100"/>
        <c:noMultiLvlLbl val="0"/>
      </c:catAx>
      <c:valAx>
        <c:axId val="563834192"/>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5638338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1496966874892948E-2"/>
          <c:y val="2.3656823982121843E-2"/>
          <c:w val="0.92002061611168473"/>
          <c:h val="0.5178288324304765"/>
        </c:manualLayout>
      </c:layout>
      <c:barChart>
        <c:barDir val="col"/>
        <c:grouping val="clustered"/>
        <c:varyColors val="0"/>
        <c:ser>
          <c:idx val="0"/>
          <c:order val="0"/>
          <c:spPr>
            <a:solidFill>
              <a:schemeClr val="accent1"/>
            </a:solidFill>
            <a:ln>
              <a:noFill/>
            </a:ln>
            <a:effectLst/>
          </c:spPr>
          <c:invertIfNegative val="0"/>
          <c:cat>
            <c:strRef>
              <c:f>extra!$A$2:$A$32</c:f>
              <c:strCache>
                <c:ptCount val="31"/>
                <c:pt idx="0">
                  <c:v>Warangal Urban</c:v>
                </c:pt>
                <c:pt idx="1">
                  <c:v>Hyderabad</c:v>
                </c:pt>
                <c:pt idx="2">
                  <c:v>Siddipet</c:v>
                </c:pt>
                <c:pt idx="3">
                  <c:v>Karimnagar</c:v>
                </c:pt>
                <c:pt idx="4">
                  <c:v>Rajanna Sircilla</c:v>
                </c:pt>
                <c:pt idx="5">
                  <c:v>Nizamabad</c:v>
                </c:pt>
                <c:pt idx="6">
                  <c:v>Nirmal</c:v>
                </c:pt>
                <c:pt idx="7">
                  <c:v>Khammam</c:v>
                </c:pt>
                <c:pt idx="8">
                  <c:v>Yadadri Bhuvanagiri</c:v>
                </c:pt>
                <c:pt idx="9">
                  <c:v>Jangaon</c:v>
                </c:pt>
                <c:pt idx="10">
                  <c:v>Medak</c:v>
                </c:pt>
                <c:pt idx="11">
                  <c:v>Suryapet</c:v>
                </c:pt>
                <c:pt idx="12">
                  <c:v>Jagitial</c:v>
                </c:pt>
                <c:pt idx="13">
                  <c:v>Wanaparthy</c:v>
                </c:pt>
                <c:pt idx="14">
                  <c:v>Kamareddy</c:v>
                </c:pt>
                <c:pt idx="15">
                  <c:v>Vikarabad</c:v>
                </c:pt>
                <c:pt idx="16">
                  <c:v>Mancherial district</c:v>
                </c:pt>
                <c:pt idx="17">
                  <c:v>Kumarambheem Asifabad</c:v>
                </c:pt>
                <c:pt idx="18">
                  <c:v>Peddapalli</c:v>
                </c:pt>
                <c:pt idx="19">
                  <c:v>Ranga Reddy</c:v>
                </c:pt>
                <c:pt idx="20">
                  <c:v>Mahabubabad</c:v>
                </c:pt>
                <c:pt idx="21">
                  <c:v>Sangareddy</c:v>
                </c:pt>
                <c:pt idx="22">
                  <c:v>Mahabubnagar</c:v>
                </c:pt>
                <c:pt idx="23">
                  <c:v>Nagarkurnool</c:v>
                </c:pt>
                <c:pt idx="24">
                  <c:v>Medchal–Malkajgiri</c:v>
                </c:pt>
                <c:pt idx="25">
                  <c:v>Jogulamba Gadwal</c:v>
                </c:pt>
                <c:pt idx="26">
                  <c:v>Nalgonda</c:v>
                </c:pt>
                <c:pt idx="27">
                  <c:v>Warangal Rural</c:v>
                </c:pt>
                <c:pt idx="28">
                  <c:v>Bhadradri Kothagudem</c:v>
                </c:pt>
                <c:pt idx="29">
                  <c:v>Adilabad</c:v>
                </c:pt>
                <c:pt idx="30">
                  <c:v>Jayashankar Bhupalapally</c:v>
                </c:pt>
              </c:strCache>
            </c:strRef>
          </c:cat>
          <c:val>
            <c:numRef>
              <c:f>extra!$D$2:$D$32</c:f>
              <c:numCache>
                <c:formatCode>General</c:formatCode>
                <c:ptCount val="31"/>
                <c:pt idx="0">
                  <c:v>0.65780000000000005</c:v>
                </c:pt>
                <c:pt idx="1">
                  <c:v>0.5484</c:v>
                </c:pt>
                <c:pt idx="2">
                  <c:v>0.45540000000000003</c:v>
                </c:pt>
                <c:pt idx="3">
                  <c:v>0.38109999999999999</c:v>
                </c:pt>
                <c:pt idx="4">
                  <c:v>0.35959999999999998</c:v>
                </c:pt>
                <c:pt idx="5">
                  <c:v>0.29780000000000001</c:v>
                </c:pt>
                <c:pt idx="6">
                  <c:v>0.2949</c:v>
                </c:pt>
                <c:pt idx="7">
                  <c:v>0.2944</c:v>
                </c:pt>
                <c:pt idx="8">
                  <c:v>0.29330000000000001</c:v>
                </c:pt>
                <c:pt idx="9">
                  <c:v>0.29299999999999998</c:v>
                </c:pt>
                <c:pt idx="10">
                  <c:v>0.28970000000000001</c:v>
                </c:pt>
                <c:pt idx="11">
                  <c:v>0.28639999999999999</c:v>
                </c:pt>
                <c:pt idx="12">
                  <c:v>0.2823</c:v>
                </c:pt>
                <c:pt idx="13">
                  <c:v>0.26950000000000002</c:v>
                </c:pt>
                <c:pt idx="14">
                  <c:v>0.2492</c:v>
                </c:pt>
                <c:pt idx="15">
                  <c:v>0.23480000000000001</c:v>
                </c:pt>
                <c:pt idx="16">
                  <c:v>0.2331</c:v>
                </c:pt>
                <c:pt idx="17">
                  <c:v>0.2109</c:v>
                </c:pt>
                <c:pt idx="18">
                  <c:v>0.2039</c:v>
                </c:pt>
                <c:pt idx="19">
                  <c:v>0.20369999999999999</c:v>
                </c:pt>
                <c:pt idx="20">
                  <c:v>0.1981</c:v>
                </c:pt>
                <c:pt idx="21">
                  <c:v>0.18870000000000001</c:v>
                </c:pt>
                <c:pt idx="22">
                  <c:v>0.18029999999999999</c:v>
                </c:pt>
                <c:pt idx="23">
                  <c:v>0.1734</c:v>
                </c:pt>
                <c:pt idx="24">
                  <c:v>0.15679999999999999</c:v>
                </c:pt>
                <c:pt idx="25">
                  <c:v>0.15229999999999999</c:v>
                </c:pt>
                <c:pt idx="26">
                  <c:v>0.13969999999999999</c:v>
                </c:pt>
                <c:pt idx="27">
                  <c:v>0.13150000000000001</c:v>
                </c:pt>
                <c:pt idx="28">
                  <c:v>0.12479999999999999</c:v>
                </c:pt>
                <c:pt idx="29">
                  <c:v>0.12139999999999999</c:v>
                </c:pt>
                <c:pt idx="30">
                  <c:v>9.3600000000000003E-2</c:v>
                </c:pt>
              </c:numCache>
            </c:numRef>
          </c:val>
          <c:extLst>
            <c:ext xmlns:c16="http://schemas.microsoft.com/office/drawing/2014/chart" uri="{C3380CC4-5D6E-409C-BE32-E72D297353CC}">
              <c16:uniqueId val="{00000000-3D97-4C77-B210-CB47691A1DDB}"/>
            </c:ext>
          </c:extLst>
        </c:ser>
        <c:dLbls>
          <c:showLegendKey val="0"/>
          <c:showVal val="0"/>
          <c:showCatName val="0"/>
          <c:showSerName val="0"/>
          <c:showPercent val="0"/>
          <c:showBubbleSize val="0"/>
        </c:dLbls>
        <c:gapWidth val="219"/>
        <c:overlap val="-27"/>
        <c:axId val="445433864"/>
        <c:axId val="445439984"/>
      </c:barChart>
      <c:catAx>
        <c:axId val="445433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445439984"/>
        <c:crosses val="autoZero"/>
        <c:auto val="1"/>
        <c:lblAlgn val="ctr"/>
        <c:lblOffset val="100"/>
        <c:noMultiLvlLbl val="0"/>
      </c:catAx>
      <c:valAx>
        <c:axId val="445439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445433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a:t>PREDICTED TOURIST COUNT</a:t>
            </a:r>
            <a:r>
              <a:rPr lang="en-US" sz="1600" b="1" baseline="0"/>
              <a:t> </a:t>
            </a:r>
            <a:endParaRPr lang="en-US" sz="1600"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692477707132492"/>
          <c:y val="7.2376874341865974E-2"/>
          <c:w val="0.82789934571129264"/>
          <c:h val="0.59384836274520691"/>
        </c:manualLayout>
      </c:layout>
      <c:lineChart>
        <c:grouping val="standard"/>
        <c:varyColors val="0"/>
        <c:ser>
          <c:idx val="1"/>
          <c:order val="1"/>
          <c:tx>
            <c:strRef>
              <c:f>'TASK 9'!$A$2</c:f>
              <c:strCache>
                <c:ptCount val="1"/>
                <c:pt idx="0">
                  <c:v>Rajanna Sircilla </c:v>
                </c:pt>
              </c:strCache>
            </c:strRef>
          </c:tx>
          <c:spPr>
            <a:ln w="28575" cap="rnd">
              <a:solidFill>
                <a:schemeClr val="accent2"/>
              </a:solidFill>
              <a:round/>
            </a:ln>
            <a:effectLst/>
          </c:spPr>
          <c:marker>
            <c:symbol val="none"/>
          </c:marker>
          <c:cat>
            <c:numRef>
              <c:f>'TASK 9'!$B$1:$G$1</c:f>
              <c:numCache>
                <c:formatCode>General</c:formatCode>
                <c:ptCount val="6"/>
                <c:pt idx="0">
                  <c:v>2016</c:v>
                </c:pt>
                <c:pt idx="1">
                  <c:v>2017</c:v>
                </c:pt>
                <c:pt idx="2">
                  <c:v>2018</c:v>
                </c:pt>
                <c:pt idx="3">
                  <c:v>2019</c:v>
                </c:pt>
                <c:pt idx="4">
                  <c:v>2024</c:v>
                </c:pt>
                <c:pt idx="5">
                  <c:v>2025</c:v>
                </c:pt>
              </c:numCache>
            </c:numRef>
          </c:cat>
          <c:val>
            <c:numRef>
              <c:f>'TASK 9'!$B$2:$G$2</c:f>
              <c:numCache>
                <c:formatCode>_(* #,##0_);_(* \(#,##0\);_(* "-"??_);_(@_)</c:formatCode>
                <c:ptCount val="6"/>
                <c:pt idx="0">
                  <c:v>2176801</c:v>
                </c:pt>
                <c:pt idx="1">
                  <c:v>11919347</c:v>
                </c:pt>
                <c:pt idx="2">
                  <c:v>10834231</c:v>
                </c:pt>
                <c:pt idx="3">
                  <c:v>16832897</c:v>
                </c:pt>
                <c:pt idx="4">
                  <c:v>38314880.800001144</c:v>
                </c:pt>
                <c:pt idx="5">
                  <c:v>42603198</c:v>
                </c:pt>
              </c:numCache>
            </c:numRef>
          </c:val>
          <c:smooth val="0"/>
          <c:extLst>
            <c:ext xmlns:c16="http://schemas.microsoft.com/office/drawing/2014/chart" uri="{C3380CC4-5D6E-409C-BE32-E72D297353CC}">
              <c16:uniqueId val="{00000000-349E-4B4A-8B7B-B3B062092ACF}"/>
            </c:ext>
          </c:extLst>
        </c:ser>
        <c:ser>
          <c:idx val="2"/>
          <c:order val="2"/>
          <c:tx>
            <c:strRef>
              <c:f>'TASK 9'!$A$3</c:f>
              <c:strCache>
                <c:ptCount val="1"/>
                <c:pt idx="0">
                  <c:v>Bhadradri Kothagudem </c:v>
                </c:pt>
              </c:strCache>
            </c:strRef>
          </c:tx>
          <c:spPr>
            <a:ln w="28575" cap="rnd">
              <a:solidFill>
                <a:schemeClr val="accent3"/>
              </a:solidFill>
              <a:round/>
            </a:ln>
            <a:effectLst/>
          </c:spPr>
          <c:marker>
            <c:symbol val="none"/>
          </c:marker>
          <c:cat>
            <c:numRef>
              <c:f>'TASK 9'!$B$1:$G$1</c:f>
              <c:numCache>
                <c:formatCode>General</c:formatCode>
                <c:ptCount val="6"/>
                <c:pt idx="0">
                  <c:v>2016</c:v>
                </c:pt>
                <c:pt idx="1">
                  <c:v>2017</c:v>
                </c:pt>
                <c:pt idx="2">
                  <c:v>2018</c:v>
                </c:pt>
                <c:pt idx="3">
                  <c:v>2019</c:v>
                </c:pt>
                <c:pt idx="4">
                  <c:v>2024</c:v>
                </c:pt>
                <c:pt idx="5">
                  <c:v>2025</c:v>
                </c:pt>
              </c:numCache>
            </c:numRef>
          </c:cat>
          <c:val>
            <c:numRef>
              <c:f>'TASK 9'!$B$3:$G$3</c:f>
              <c:numCache>
                <c:formatCode>_(* #,##0_);_(* \(#,##0\);_(* "-"??_);_(@_)</c:formatCode>
                <c:ptCount val="6"/>
                <c:pt idx="0">
                  <c:v>889030</c:v>
                </c:pt>
                <c:pt idx="1">
                  <c:v>4094317</c:v>
                </c:pt>
                <c:pt idx="2">
                  <c:v>3799878</c:v>
                </c:pt>
                <c:pt idx="3">
                  <c:v>12817737</c:v>
                </c:pt>
                <c:pt idx="4">
                  <c:v>28469833.800000191</c:v>
                </c:pt>
                <c:pt idx="5">
                  <c:v>32019002</c:v>
                </c:pt>
              </c:numCache>
            </c:numRef>
          </c:val>
          <c:smooth val="0"/>
          <c:extLst>
            <c:ext xmlns:c16="http://schemas.microsoft.com/office/drawing/2014/chart" uri="{C3380CC4-5D6E-409C-BE32-E72D297353CC}">
              <c16:uniqueId val="{00000001-349E-4B4A-8B7B-B3B062092ACF}"/>
            </c:ext>
          </c:extLst>
        </c:ser>
        <c:ser>
          <c:idx val="3"/>
          <c:order val="3"/>
          <c:tx>
            <c:strRef>
              <c:f>'TASK 9'!$A$4</c:f>
              <c:strCache>
                <c:ptCount val="1"/>
                <c:pt idx="0">
                  <c:v>Yadadri Bhongir</c:v>
                </c:pt>
              </c:strCache>
            </c:strRef>
          </c:tx>
          <c:spPr>
            <a:ln w="28575" cap="rnd">
              <a:solidFill>
                <a:schemeClr val="accent4"/>
              </a:solidFill>
              <a:round/>
            </a:ln>
            <a:effectLst/>
          </c:spPr>
          <c:marker>
            <c:symbol val="none"/>
          </c:marker>
          <c:cat>
            <c:numRef>
              <c:f>'TASK 9'!$B$1:$G$1</c:f>
              <c:numCache>
                <c:formatCode>General</c:formatCode>
                <c:ptCount val="6"/>
                <c:pt idx="0">
                  <c:v>2016</c:v>
                </c:pt>
                <c:pt idx="1">
                  <c:v>2017</c:v>
                </c:pt>
                <c:pt idx="2">
                  <c:v>2018</c:v>
                </c:pt>
                <c:pt idx="3">
                  <c:v>2019</c:v>
                </c:pt>
                <c:pt idx="4">
                  <c:v>2024</c:v>
                </c:pt>
                <c:pt idx="5">
                  <c:v>2025</c:v>
                </c:pt>
              </c:numCache>
            </c:numRef>
          </c:cat>
          <c:val>
            <c:numRef>
              <c:f>'TASK 9'!$B$4:$G$4</c:f>
              <c:numCache>
                <c:formatCode>_(* #,##0_);_(* \(#,##0\);_(* "-"??_);_(@_)</c:formatCode>
                <c:ptCount val="6"/>
                <c:pt idx="0">
                  <c:v>1728600</c:v>
                </c:pt>
                <c:pt idx="1">
                  <c:v>7001728</c:v>
                </c:pt>
                <c:pt idx="2">
                  <c:v>13673378</c:v>
                </c:pt>
                <c:pt idx="3">
                  <c:v>4489374</c:v>
                </c:pt>
                <c:pt idx="4">
                  <c:v>16443351.799999714</c:v>
                </c:pt>
                <c:pt idx="5">
                  <c:v>17938749</c:v>
                </c:pt>
              </c:numCache>
            </c:numRef>
          </c:val>
          <c:smooth val="0"/>
          <c:extLst>
            <c:ext xmlns:c16="http://schemas.microsoft.com/office/drawing/2014/chart" uri="{C3380CC4-5D6E-409C-BE32-E72D297353CC}">
              <c16:uniqueId val="{00000002-349E-4B4A-8B7B-B3B062092ACF}"/>
            </c:ext>
          </c:extLst>
        </c:ser>
        <c:ser>
          <c:idx val="4"/>
          <c:order val="4"/>
          <c:tx>
            <c:strRef>
              <c:f>'TASK 9'!$A$5</c:f>
              <c:strCache>
                <c:ptCount val="1"/>
                <c:pt idx="0">
                  <c:v>Jayashankar Bhoopalpally</c:v>
                </c:pt>
              </c:strCache>
            </c:strRef>
          </c:tx>
          <c:spPr>
            <a:ln w="28575" cap="rnd">
              <a:solidFill>
                <a:schemeClr val="accent5"/>
              </a:solidFill>
              <a:round/>
            </a:ln>
            <a:effectLst/>
          </c:spPr>
          <c:marker>
            <c:symbol val="none"/>
          </c:marker>
          <c:cat>
            <c:numRef>
              <c:f>'TASK 9'!$B$1:$G$1</c:f>
              <c:numCache>
                <c:formatCode>General</c:formatCode>
                <c:ptCount val="6"/>
                <c:pt idx="0">
                  <c:v>2016</c:v>
                </c:pt>
                <c:pt idx="1">
                  <c:v>2017</c:v>
                </c:pt>
                <c:pt idx="2">
                  <c:v>2018</c:v>
                </c:pt>
                <c:pt idx="3">
                  <c:v>2019</c:v>
                </c:pt>
                <c:pt idx="4">
                  <c:v>2024</c:v>
                </c:pt>
                <c:pt idx="5">
                  <c:v>2025</c:v>
                </c:pt>
              </c:numCache>
            </c:numRef>
          </c:cat>
          <c:val>
            <c:numRef>
              <c:f>'TASK 9'!$B$5:$G$5</c:f>
              <c:numCache>
                <c:formatCode>_(* #,##0_);_(* \(#,##0\);_(* "-"??_);_(@_)</c:formatCode>
                <c:ptCount val="6"/>
                <c:pt idx="0">
                  <c:v>243486</c:v>
                </c:pt>
                <c:pt idx="1">
                  <c:v>1831592</c:v>
                </c:pt>
                <c:pt idx="2">
                  <c:v>16896464</c:v>
                </c:pt>
                <c:pt idx="3">
                  <c:v>662575</c:v>
                </c:pt>
                <c:pt idx="4">
                  <c:v>15517919.599999905</c:v>
                </c:pt>
                <c:pt idx="5">
                  <c:v>17150133.5</c:v>
                </c:pt>
              </c:numCache>
            </c:numRef>
          </c:val>
          <c:smooth val="0"/>
          <c:extLst>
            <c:ext xmlns:c16="http://schemas.microsoft.com/office/drawing/2014/chart" uri="{C3380CC4-5D6E-409C-BE32-E72D297353CC}">
              <c16:uniqueId val="{00000003-349E-4B4A-8B7B-B3B062092ACF}"/>
            </c:ext>
          </c:extLst>
        </c:ser>
        <c:ser>
          <c:idx val="5"/>
          <c:order val="5"/>
          <c:tx>
            <c:strRef>
              <c:f>'TASK 9'!$A$6</c:f>
              <c:strCache>
                <c:ptCount val="1"/>
                <c:pt idx="0">
                  <c:v>Sangareddy </c:v>
                </c:pt>
              </c:strCache>
            </c:strRef>
          </c:tx>
          <c:spPr>
            <a:ln w="28575" cap="rnd">
              <a:solidFill>
                <a:schemeClr val="accent6"/>
              </a:solidFill>
              <a:round/>
            </a:ln>
            <a:effectLst/>
          </c:spPr>
          <c:marker>
            <c:symbol val="none"/>
          </c:marker>
          <c:cat>
            <c:numRef>
              <c:f>'TASK 9'!$B$1:$G$1</c:f>
              <c:numCache>
                <c:formatCode>General</c:formatCode>
                <c:ptCount val="6"/>
                <c:pt idx="0">
                  <c:v>2016</c:v>
                </c:pt>
                <c:pt idx="1">
                  <c:v>2017</c:v>
                </c:pt>
                <c:pt idx="2">
                  <c:v>2018</c:v>
                </c:pt>
                <c:pt idx="3">
                  <c:v>2019</c:v>
                </c:pt>
                <c:pt idx="4">
                  <c:v>2024</c:v>
                </c:pt>
                <c:pt idx="5">
                  <c:v>2025</c:v>
                </c:pt>
              </c:numCache>
            </c:numRef>
          </c:cat>
          <c:val>
            <c:numRef>
              <c:f>'TASK 9'!$B$6:$G$6</c:f>
              <c:numCache>
                <c:formatCode>_(* #,##0_);_(* \(#,##0\);_(* "-"??_);_(@_)</c:formatCode>
                <c:ptCount val="6"/>
                <c:pt idx="0">
                  <c:v>778000</c:v>
                </c:pt>
                <c:pt idx="1">
                  <c:v>2823450</c:v>
                </c:pt>
                <c:pt idx="2">
                  <c:v>2269900</c:v>
                </c:pt>
                <c:pt idx="3">
                  <c:v>4553160</c:v>
                </c:pt>
                <c:pt idx="4">
                  <c:v>9607882</c:v>
                </c:pt>
                <c:pt idx="5">
                  <c:v>10685075</c:v>
                </c:pt>
              </c:numCache>
            </c:numRef>
          </c:val>
          <c:smooth val="0"/>
          <c:extLst>
            <c:ext xmlns:c16="http://schemas.microsoft.com/office/drawing/2014/chart" uri="{C3380CC4-5D6E-409C-BE32-E72D297353CC}">
              <c16:uniqueId val="{00000004-349E-4B4A-8B7B-B3B062092ACF}"/>
            </c:ext>
          </c:extLst>
        </c:ser>
        <c:dLbls>
          <c:showLegendKey val="0"/>
          <c:showVal val="0"/>
          <c:showCatName val="0"/>
          <c:showSerName val="0"/>
          <c:showPercent val="0"/>
          <c:showBubbleSize val="0"/>
        </c:dLbls>
        <c:smooth val="0"/>
        <c:axId val="380284344"/>
        <c:axId val="380286144"/>
        <c:extLst>
          <c:ext xmlns:c15="http://schemas.microsoft.com/office/drawing/2012/chart" uri="{02D57815-91ED-43cb-92C2-25804820EDAC}">
            <c15:filteredLineSeries>
              <c15:ser>
                <c:idx val="0"/>
                <c:order val="0"/>
                <c:tx>
                  <c:strRef>
                    <c:extLst>
                      <c:ext uri="{02D57815-91ED-43cb-92C2-25804820EDAC}">
                        <c15:formulaRef>
                          <c15:sqref>'TASK 9'!$A$1</c15:sqref>
                        </c15:formulaRef>
                      </c:ext>
                    </c:extLst>
                    <c:strCache>
                      <c:ptCount val="1"/>
                      <c:pt idx="0">
                        <c:v>DISTRICT</c:v>
                      </c:pt>
                    </c:strCache>
                  </c:strRef>
                </c:tx>
                <c:spPr>
                  <a:ln w="28575" cap="rnd">
                    <a:solidFill>
                      <a:schemeClr val="accent1"/>
                    </a:solidFill>
                    <a:round/>
                  </a:ln>
                  <a:effectLst/>
                </c:spPr>
                <c:marker>
                  <c:symbol val="none"/>
                </c:marker>
                <c:cat>
                  <c:numRef>
                    <c:extLst>
                      <c:ext uri="{02D57815-91ED-43cb-92C2-25804820EDAC}">
                        <c15:formulaRef>
                          <c15:sqref>'TASK 9'!$B$1:$G$1</c15:sqref>
                        </c15:formulaRef>
                      </c:ext>
                    </c:extLst>
                    <c:numCache>
                      <c:formatCode>General</c:formatCode>
                      <c:ptCount val="6"/>
                      <c:pt idx="0">
                        <c:v>2016</c:v>
                      </c:pt>
                      <c:pt idx="1">
                        <c:v>2017</c:v>
                      </c:pt>
                      <c:pt idx="2">
                        <c:v>2018</c:v>
                      </c:pt>
                      <c:pt idx="3">
                        <c:v>2019</c:v>
                      </c:pt>
                      <c:pt idx="4">
                        <c:v>2024</c:v>
                      </c:pt>
                      <c:pt idx="5">
                        <c:v>2025</c:v>
                      </c:pt>
                    </c:numCache>
                  </c:numRef>
                </c:cat>
                <c:val>
                  <c:numRef>
                    <c:extLst>
                      <c:ext uri="{02D57815-91ED-43cb-92C2-25804820EDAC}">
                        <c15:formulaRef>
                          <c15:sqref>'TASK 9'!$B$1:$G$1</c15:sqref>
                        </c15:formulaRef>
                      </c:ext>
                    </c:extLst>
                    <c:numCache>
                      <c:formatCode>General</c:formatCode>
                      <c:ptCount val="6"/>
                      <c:pt idx="0">
                        <c:v>2016</c:v>
                      </c:pt>
                      <c:pt idx="1">
                        <c:v>2017</c:v>
                      </c:pt>
                      <c:pt idx="2">
                        <c:v>2018</c:v>
                      </c:pt>
                      <c:pt idx="3">
                        <c:v>2019</c:v>
                      </c:pt>
                      <c:pt idx="4">
                        <c:v>2024</c:v>
                      </c:pt>
                      <c:pt idx="5">
                        <c:v>2025</c:v>
                      </c:pt>
                    </c:numCache>
                  </c:numRef>
                </c:val>
                <c:smooth val="0"/>
                <c:extLst>
                  <c:ext xmlns:c16="http://schemas.microsoft.com/office/drawing/2014/chart" uri="{C3380CC4-5D6E-409C-BE32-E72D297353CC}">
                    <c16:uniqueId val="{00000005-349E-4B4A-8B7B-B3B062092ACF}"/>
                  </c:ext>
                </c:extLst>
              </c15:ser>
            </c15:filteredLineSeries>
          </c:ext>
        </c:extLst>
      </c:lineChart>
      <c:catAx>
        <c:axId val="380284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380286144"/>
        <c:crosses val="autoZero"/>
        <c:auto val="1"/>
        <c:lblAlgn val="ctr"/>
        <c:lblOffset val="100"/>
        <c:noMultiLvlLbl val="0"/>
      </c:catAx>
      <c:valAx>
        <c:axId val="380286144"/>
        <c:scaling>
          <c:orientation val="minMax"/>
        </c:scaling>
        <c:delete val="0"/>
        <c:axPos val="l"/>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3802843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[CHALLENGE 5(AutoRecovered).xlsx]TASK 9!PivotTable3</c:name>
    <c:fmtId val="18"/>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AVG. OF VISITORS  </a:t>
            </a:r>
          </a:p>
        </c:rich>
      </c:tx>
      <c:layout>
        <c:manualLayout>
          <c:xMode val="edge"/>
          <c:yMode val="edge"/>
          <c:x val="0.35365079365079366"/>
          <c:y val="5.4534849810440364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7537391159438399E-2"/>
          <c:y val="6.8714379785546884E-2"/>
          <c:w val="0.82415391572548413"/>
          <c:h val="0.66201841690247187"/>
        </c:manualLayout>
      </c:layout>
      <c:lineChart>
        <c:grouping val="standard"/>
        <c:varyColors val="0"/>
        <c:ser>
          <c:idx val="0"/>
          <c:order val="0"/>
          <c:tx>
            <c:strRef>
              <c:f>'TASK 9'!$F$48:$F$49</c:f>
              <c:strCache>
                <c:ptCount val="1"/>
                <c:pt idx="0">
                  <c:v>Bhadradri Kothagudem </c:v>
                </c:pt>
              </c:strCache>
            </c:strRef>
          </c:tx>
          <c:spPr>
            <a:ln w="28575" cap="rnd">
              <a:solidFill>
                <a:srgbClr val="FFC000"/>
              </a:solidFill>
              <a:round/>
            </a:ln>
            <a:effectLst/>
          </c:spPr>
          <c:marker>
            <c:symbol val="none"/>
          </c:marker>
          <c:cat>
            <c:strRef>
              <c:f>'TASK 9'!$E$50:$E$53</c:f>
              <c:strCache>
                <c:ptCount val="3"/>
                <c:pt idx="0">
                  <c:v>2017</c:v>
                </c:pt>
                <c:pt idx="1">
                  <c:v>2018</c:v>
                </c:pt>
                <c:pt idx="2">
                  <c:v>2019</c:v>
                </c:pt>
              </c:strCache>
            </c:strRef>
          </c:cat>
          <c:val>
            <c:numRef>
              <c:f>'TASK 9'!$F$50:$F$53</c:f>
              <c:numCache>
                <c:formatCode>General</c:formatCode>
                <c:ptCount val="3"/>
                <c:pt idx="0">
                  <c:v>360.54</c:v>
                </c:pt>
                <c:pt idx="1">
                  <c:v>-7.19</c:v>
                </c:pt>
                <c:pt idx="2">
                  <c:v>237.32</c:v>
                </c:pt>
              </c:numCache>
            </c:numRef>
          </c:val>
          <c:smooth val="0"/>
          <c:extLst>
            <c:ext xmlns:c16="http://schemas.microsoft.com/office/drawing/2014/chart" uri="{C3380CC4-5D6E-409C-BE32-E72D297353CC}">
              <c16:uniqueId val="{00000000-D0ED-4B2E-BC12-EA7E2955B9FF}"/>
            </c:ext>
          </c:extLst>
        </c:ser>
        <c:ser>
          <c:idx val="1"/>
          <c:order val="1"/>
          <c:tx>
            <c:strRef>
              <c:f>'TASK 9'!$G$48:$G$49</c:f>
              <c:strCache>
                <c:ptCount val="1"/>
                <c:pt idx="0">
                  <c:v>Jayashankar Bhoopalpally</c:v>
                </c:pt>
              </c:strCache>
            </c:strRef>
          </c:tx>
          <c:spPr>
            <a:ln w="28575" cap="rnd">
              <a:solidFill>
                <a:schemeClr val="accent1">
                  <a:lumMod val="60000"/>
                  <a:lumOff val="40000"/>
                </a:schemeClr>
              </a:solidFill>
              <a:round/>
            </a:ln>
            <a:effectLst/>
          </c:spPr>
          <c:marker>
            <c:symbol val="none"/>
          </c:marker>
          <c:cat>
            <c:strRef>
              <c:f>'TASK 9'!$E$50:$E$53</c:f>
              <c:strCache>
                <c:ptCount val="3"/>
                <c:pt idx="0">
                  <c:v>2017</c:v>
                </c:pt>
                <c:pt idx="1">
                  <c:v>2018</c:v>
                </c:pt>
                <c:pt idx="2">
                  <c:v>2019</c:v>
                </c:pt>
              </c:strCache>
            </c:strRef>
          </c:cat>
          <c:val>
            <c:numRef>
              <c:f>'TASK 9'!$G$50:$G$53</c:f>
              <c:numCache>
                <c:formatCode>General</c:formatCode>
                <c:ptCount val="3"/>
                <c:pt idx="0">
                  <c:v>652.24</c:v>
                </c:pt>
                <c:pt idx="1">
                  <c:v>822.5</c:v>
                </c:pt>
                <c:pt idx="2">
                  <c:v>-96.08</c:v>
                </c:pt>
              </c:numCache>
            </c:numRef>
          </c:val>
          <c:smooth val="0"/>
          <c:extLst>
            <c:ext xmlns:c16="http://schemas.microsoft.com/office/drawing/2014/chart" uri="{C3380CC4-5D6E-409C-BE32-E72D297353CC}">
              <c16:uniqueId val="{00000001-D0ED-4B2E-BC12-EA7E2955B9FF}"/>
            </c:ext>
          </c:extLst>
        </c:ser>
        <c:ser>
          <c:idx val="2"/>
          <c:order val="2"/>
          <c:tx>
            <c:strRef>
              <c:f>'TASK 9'!$H$48:$H$49</c:f>
              <c:strCache>
                <c:ptCount val="1"/>
                <c:pt idx="0">
                  <c:v>Rajanna Sircilla </c:v>
                </c:pt>
              </c:strCache>
            </c:strRef>
          </c:tx>
          <c:spPr>
            <a:ln w="28575" cap="rnd">
              <a:solidFill>
                <a:srgbClr val="C00000"/>
              </a:solidFill>
              <a:round/>
            </a:ln>
            <a:effectLst/>
          </c:spPr>
          <c:marker>
            <c:symbol val="none"/>
          </c:marker>
          <c:cat>
            <c:strRef>
              <c:f>'TASK 9'!$E$50:$E$53</c:f>
              <c:strCache>
                <c:ptCount val="3"/>
                <c:pt idx="0">
                  <c:v>2017</c:v>
                </c:pt>
                <c:pt idx="1">
                  <c:v>2018</c:v>
                </c:pt>
                <c:pt idx="2">
                  <c:v>2019</c:v>
                </c:pt>
              </c:strCache>
            </c:strRef>
          </c:cat>
          <c:val>
            <c:numRef>
              <c:f>'TASK 9'!$H$50:$H$53</c:f>
              <c:numCache>
                <c:formatCode>General</c:formatCode>
                <c:ptCount val="3"/>
                <c:pt idx="0">
                  <c:v>447.56</c:v>
                </c:pt>
                <c:pt idx="1">
                  <c:v>-9.1</c:v>
                </c:pt>
                <c:pt idx="2">
                  <c:v>55.37</c:v>
                </c:pt>
              </c:numCache>
            </c:numRef>
          </c:val>
          <c:smooth val="0"/>
          <c:extLst>
            <c:ext xmlns:c16="http://schemas.microsoft.com/office/drawing/2014/chart" uri="{C3380CC4-5D6E-409C-BE32-E72D297353CC}">
              <c16:uniqueId val="{00000002-D0ED-4B2E-BC12-EA7E2955B9FF}"/>
            </c:ext>
          </c:extLst>
        </c:ser>
        <c:ser>
          <c:idx val="3"/>
          <c:order val="3"/>
          <c:tx>
            <c:strRef>
              <c:f>'TASK 9'!$I$48:$I$49</c:f>
              <c:strCache>
                <c:ptCount val="1"/>
                <c:pt idx="0">
                  <c:v>Sangareddy </c:v>
                </c:pt>
              </c:strCache>
            </c:strRef>
          </c:tx>
          <c:spPr>
            <a:ln w="28575" cap="rnd">
              <a:solidFill>
                <a:schemeClr val="bg1">
                  <a:lumMod val="50000"/>
                </a:schemeClr>
              </a:solidFill>
              <a:round/>
            </a:ln>
            <a:effectLst/>
          </c:spPr>
          <c:marker>
            <c:symbol val="none"/>
          </c:marker>
          <c:cat>
            <c:strRef>
              <c:f>'TASK 9'!$E$50:$E$53</c:f>
              <c:strCache>
                <c:ptCount val="3"/>
                <c:pt idx="0">
                  <c:v>2017</c:v>
                </c:pt>
                <c:pt idx="1">
                  <c:v>2018</c:v>
                </c:pt>
                <c:pt idx="2">
                  <c:v>2019</c:v>
                </c:pt>
              </c:strCache>
            </c:strRef>
          </c:cat>
          <c:val>
            <c:numRef>
              <c:f>'TASK 9'!$I$50:$I$53</c:f>
              <c:numCache>
                <c:formatCode>General</c:formatCode>
                <c:ptCount val="3"/>
                <c:pt idx="0">
                  <c:v>262.91000000000003</c:v>
                </c:pt>
                <c:pt idx="1">
                  <c:v>-19.61</c:v>
                </c:pt>
                <c:pt idx="2">
                  <c:v>100.59</c:v>
                </c:pt>
              </c:numCache>
            </c:numRef>
          </c:val>
          <c:smooth val="0"/>
          <c:extLst>
            <c:ext xmlns:c16="http://schemas.microsoft.com/office/drawing/2014/chart" uri="{C3380CC4-5D6E-409C-BE32-E72D297353CC}">
              <c16:uniqueId val="{00000003-D0ED-4B2E-BC12-EA7E2955B9FF}"/>
            </c:ext>
          </c:extLst>
        </c:ser>
        <c:ser>
          <c:idx val="4"/>
          <c:order val="4"/>
          <c:tx>
            <c:strRef>
              <c:f>'TASK 9'!$J$48:$J$49</c:f>
              <c:strCache>
                <c:ptCount val="1"/>
                <c:pt idx="0">
                  <c:v>Yadadri Bhongir</c:v>
                </c:pt>
              </c:strCache>
            </c:strRef>
          </c:tx>
          <c:spPr>
            <a:ln w="28575" cap="rnd">
              <a:solidFill>
                <a:srgbClr val="0070C0"/>
              </a:solidFill>
              <a:round/>
            </a:ln>
            <a:effectLst/>
          </c:spPr>
          <c:marker>
            <c:symbol val="none"/>
          </c:marker>
          <c:cat>
            <c:strRef>
              <c:f>'TASK 9'!$E$50:$E$53</c:f>
              <c:strCache>
                <c:ptCount val="3"/>
                <c:pt idx="0">
                  <c:v>2017</c:v>
                </c:pt>
                <c:pt idx="1">
                  <c:v>2018</c:v>
                </c:pt>
                <c:pt idx="2">
                  <c:v>2019</c:v>
                </c:pt>
              </c:strCache>
            </c:strRef>
          </c:cat>
          <c:val>
            <c:numRef>
              <c:f>'TASK 9'!$J$50:$J$53</c:f>
              <c:numCache>
                <c:formatCode>General</c:formatCode>
                <c:ptCount val="3"/>
                <c:pt idx="0">
                  <c:v>305.05</c:v>
                </c:pt>
                <c:pt idx="1">
                  <c:v>95.29</c:v>
                </c:pt>
                <c:pt idx="2">
                  <c:v>-67.17</c:v>
                </c:pt>
              </c:numCache>
            </c:numRef>
          </c:val>
          <c:smooth val="0"/>
          <c:extLst>
            <c:ext xmlns:c16="http://schemas.microsoft.com/office/drawing/2014/chart" uri="{C3380CC4-5D6E-409C-BE32-E72D297353CC}">
              <c16:uniqueId val="{00000004-D0ED-4B2E-BC12-EA7E2955B9FF}"/>
            </c:ext>
          </c:extLst>
        </c:ser>
        <c:dLbls>
          <c:showLegendKey val="0"/>
          <c:showVal val="0"/>
          <c:showCatName val="0"/>
          <c:showSerName val="0"/>
          <c:showPercent val="0"/>
          <c:showBubbleSize val="0"/>
        </c:dLbls>
        <c:smooth val="0"/>
        <c:axId val="513774416"/>
        <c:axId val="513775856"/>
      </c:lineChart>
      <c:catAx>
        <c:axId val="513774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513775856"/>
        <c:crosses val="autoZero"/>
        <c:auto val="1"/>
        <c:lblAlgn val="ctr"/>
        <c:lblOffset val="100"/>
        <c:noMultiLvlLbl val="0"/>
      </c:catAx>
      <c:valAx>
        <c:axId val="5137758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513774416"/>
        <c:crosses val="autoZero"/>
        <c:crossBetween val="between"/>
      </c:valAx>
      <c:spPr>
        <a:noFill/>
        <a:ln>
          <a:noFill/>
        </a:ln>
        <a:effectLst/>
      </c:spPr>
    </c:plotArea>
    <c:legend>
      <c:legendPos val="b"/>
      <c:layout>
        <c:manualLayout>
          <c:xMode val="edge"/>
          <c:yMode val="edge"/>
          <c:x val="0.11868846161881656"/>
          <c:y val="0.69764964585838074"/>
          <c:w val="0.77986959963337921"/>
          <c:h val="0.16969852726742493"/>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DOMESTIC</a:t>
            </a:r>
          </a:p>
          <a:p>
            <a:pPr>
              <a:defRPr/>
            </a:pPr>
            <a:endParaRPr lang="en-US" dirty="0"/>
          </a:p>
        </c:rich>
      </c:tx>
      <c:layout>
        <c:manualLayout>
          <c:xMode val="edge"/>
          <c:yMode val="edge"/>
          <c:x val="0.34921105346411624"/>
          <c:y val="6.4699099168378238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621321135816401"/>
          <c:y val="7.8643957008724924E-2"/>
          <c:w val="0.64930829557316305"/>
          <c:h val="0.92135604299127505"/>
        </c:manualLayout>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44F-4E00-8926-96D4F29934A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44F-4E00-8926-96D4F29934A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44F-4E00-8926-96D4F29934A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44F-4E00-8926-96D4F29934A6}"/>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C44F-4E00-8926-96D4F29934A6}"/>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C44F-4E00-8926-96D4F29934A6}"/>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C44F-4E00-8926-96D4F29934A6}"/>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C44F-4E00-8926-96D4F29934A6}"/>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C44F-4E00-8926-96D4F29934A6}"/>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C44F-4E00-8926-96D4F29934A6}"/>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C44F-4E00-8926-96D4F29934A6}"/>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C44F-4E00-8926-96D4F29934A6}"/>
              </c:ext>
            </c:extLst>
          </c:dPt>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'TASK 10'!$A$2:$A$13</c:f>
              <c:strCache>
                <c:ptCount val="12"/>
                <c:pt idx="0">
                  <c:v>April</c:v>
                </c:pt>
                <c:pt idx="1">
                  <c:v>August</c:v>
                </c:pt>
                <c:pt idx="2">
                  <c:v>December</c:v>
                </c:pt>
                <c:pt idx="3">
                  <c:v>February</c:v>
                </c:pt>
                <c:pt idx="4">
                  <c:v>January</c:v>
                </c:pt>
                <c:pt idx="5">
                  <c:v>July</c:v>
                </c:pt>
                <c:pt idx="6">
                  <c:v>June</c:v>
                </c:pt>
                <c:pt idx="7">
                  <c:v>March</c:v>
                </c:pt>
                <c:pt idx="8">
                  <c:v>May</c:v>
                </c:pt>
                <c:pt idx="9">
                  <c:v>November</c:v>
                </c:pt>
                <c:pt idx="10">
                  <c:v>October</c:v>
                </c:pt>
                <c:pt idx="11">
                  <c:v>September</c:v>
                </c:pt>
              </c:strCache>
            </c:strRef>
          </c:cat>
          <c:val>
            <c:numRef>
              <c:f>'TASK 10'!$B$2:$B$13</c:f>
              <c:numCache>
                <c:formatCode>General</c:formatCode>
                <c:ptCount val="12"/>
                <c:pt idx="0">
                  <c:v>23955353</c:v>
                </c:pt>
                <c:pt idx="1">
                  <c:v>22312789</c:v>
                </c:pt>
                <c:pt idx="2">
                  <c:v>29830223</c:v>
                </c:pt>
                <c:pt idx="3">
                  <c:v>58075723</c:v>
                </c:pt>
                <c:pt idx="4">
                  <c:v>41382607</c:v>
                </c:pt>
                <c:pt idx="5">
                  <c:v>19172962</c:v>
                </c:pt>
                <c:pt idx="6">
                  <c:v>43137559</c:v>
                </c:pt>
                <c:pt idx="7">
                  <c:v>28740205</c:v>
                </c:pt>
                <c:pt idx="8">
                  <c:v>22880929</c:v>
                </c:pt>
                <c:pt idx="9">
                  <c:v>23548441</c:v>
                </c:pt>
                <c:pt idx="10">
                  <c:v>22493925</c:v>
                </c:pt>
                <c:pt idx="11">
                  <c:v>20810933</c:v>
                </c:pt>
              </c:numCache>
            </c:numRef>
          </c:val>
          <c:extLst>
            <c:ext xmlns:c16="http://schemas.microsoft.com/office/drawing/2014/chart" uri="{C3380CC4-5D6E-409C-BE32-E72D297353CC}">
              <c16:uniqueId val="{00000018-C44F-4E00-8926-96D4F29934A6}"/>
            </c:ext>
          </c:extLst>
        </c:ser>
        <c:dLbls>
          <c:showLegendKey val="0"/>
          <c:showVal val="1"/>
          <c:showCatName val="0"/>
          <c:showSerName val="0"/>
          <c:showPercent val="0"/>
          <c:showBubbleSize val="0"/>
          <c:showLeaderLines val="1"/>
        </c:dLbls>
        <c:firstSliceAng val="0"/>
      </c:pieChart>
      <c:spPr>
        <a:noFill/>
        <a:ln>
          <a:noFill/>
        </a:ln>
        <a:effectLst/>
      </c:spPr>
    </c:plotArea>
    <c:legend>
      <c:legendPos val="l"/>
      <c:layout>
        <c:manualLayout>
          <c:xMode val="edge"/>
          <c:yMode val="edge"/>
          <c:x val="1.5115970439351038E-2"/>
          <c:y val="0.10847752940795322"/>
          <c:w val="0.21444158391565527"/>
          <c:h val="0.69795136726822982"/>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FOREIGN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8810268234371195"/>
          <c:y val="7.4002251469620375E-2"/>
          <c:w val="0.64869419100390224"/>
          <c:h val="0.930574403606926"/>
        </c:manualLayout>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4A1-46F6-A1A6-64823CD82CB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4A1-46F6-A1A6-64823CD82CB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4A1-46F6-A1A6-64823CD82CB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4A1-46F6-A1A6-64823CD82CB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4A1-46F6-A1A6-64823CD82CB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4A1-46F6-A1A6-64823CD82CB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54A1-46F6-A1A6-64823CD82CB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54A1-46F6-A1A6-64823CD82CB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54A1-46F6-A1A6-64823CD82CB9}"/>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54A1-46F6-A1A6-64823CD82CB9}"/>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54A1-46F6-A1A6-64823CD82CB9}"/>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54A1-46F6-A1A6-64823CD82CB9}"/>
              </c:ext>
            </c:extLst>
          </c:dPt>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'TASK 10'!$A$2:$A$13</c:f>
              <c:strCache>
                <c:ptCount val="12"/>
                <c:pt idx="0">
                  <c:v>April</c:v>
                </c:pt>
                <c:pt idx="1">
                  <c:v>August</c:v>
                </c:pt>
                <c:pt idx="2">
                  <c:v>December</c:v>
                </c:pt>
                <c:pt idx="3">
                  <c:v>February</c:v>
                </c:pt>
                <c:pt idx="4">
                  <c:v>January</c:v>
                </c:pt>
                <c:pt idx="5">
                  <c:v>July</c:v>
                </c:pt>
                <c:pt idx="6">
                  <c:v>June</c:v>
                </c:pt>
                <c:pt idx="7">
                  <c:v>March</c:v>
                </c:pt>
                <c:pt idx="8">
                  <c:v>May</c:v>
                </c:pt>
                <c:pt idx="9">
                  <c:v>November</c:v>
                </c:pt>
                <c:pt idx="10">
                  <c:v>October</c:v>
                </c:pt>
                <c:pt idx="11">
                  <c:v>September</c:v>
                </c:pt>
              </c:strCache>
            </c:strRef>
          </c:cat>
          <c:val>
            <c:numRef>
              <c:f>'TASK 10'!$C$2:$C$13</c:f>
              <c:numCache>
                <c:formatCode>General</c:formatCode>
                <c:ptCount val="12"/>
                <c:pt idx="0">
                  <c:v>61521</c:v>
                </c:pt>
                <c:pt idx="1">
                  <c:v>85016</c:v>
                </c:pt>
                <c:pt idx="2">
                  <c:v>121239</c:v>
                </c:pt>
                <c:pt idx="3">
                  <c:v>105273</c:v>
                </c:pt>
                <c:pt idx="4">
                  <c:v>108128</c:v>
                </c:pt>
                <c:pt idx="5">
                  <c:v>81635</c:v>
                </c:pt>
                <c:pt idx="6">
                  <c:v>68580</c:v>
                </c:pt>
                <c:pt idx="7">
                  <c:v>77675</c:v>
                </c:pt>
                <c:pt idx="8">
                  <c:v>61404</c:v>
                </c:pt>
                <c:pt idx="9">
                  <c:v>94926</c:v>
                </c:pt>
                <c:pt idx="10">
                  <c:v>99129</c:v>
                </c:pt>
                <c:pt idx="11">
                  <c:v>95370</c:v>
                </c:pt>
              </c:numCache>
            </c:numRef>
          </c:val>
          <c:extLst>
            <c:ext xmlns:c16="http://schemas.microsoft.com/office/drawing/2014/chart" uri="{C3380CC4-5D6E-409C-BE32-E72D297353CC}">
              <c16:uniqueId val="{00000018-54A1-46F6-A1A6-64823CD82CB9}"/>
            </c:ext>
          </c:extLst>
        </c:ser>
        <c:dLbls>
          <c:showLegendKey val="0"/>
          <c:showVal val="1"/>
          <c:showCatName val="0"/>
          <c:showSerName val="0"/>
          <c:showPercent val="0"/>
          <c:showBubbleSize val="0"/>
          <c:showLeaderLines val="1"/>
        </c:dLbls>
        <c:firstSliceAng val="0"/>
      </c:pieChart>
      <c:spPr>
        <a:noFill/>
        <a:ln>
          <a:noFill/>
        </a:ln>
        <a:effectLst/>
      </c:spPr>
    </c:plotArea>
    <c:legend>
      <c:legendPos val="l"/>
      <c:layout>
        <c:manualLayout>
          <c:xMode val="edge"/>
          <c:yMode val="edge"/>
          <c:x val="2.1164021164021163E-2"/>
          <c:y val="0.16151520536385214"/>
          <c:w val="0.19847130219833631"/>
          <c:h val="0.76850617450209935"/>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3"/>
          <c:order val="2"/>
          <c:tx>
            <c:strRef>
              <c:f>'TASK I'!$D$1</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A9B-4B48-A691-1605C85B56E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A9B-4B48-A691-1605C85B56E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A9B-4B48-A691-1605C85B56E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A9B-4B48-A691-1605C85B56E4}"/>
              </c:ext>
            </c:extLst>
          </c:dPt>
          <c:dLbls>
            <c:dLbl>
              <c:idx val="0"/>
              <c:layout>
                <c:manualLayout>
                  <c:x val="0.10833333333333334"/>
                  <c:y val="-9.259259259259258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A9B-4B48-A691-1605C85B56E4}"/>
                </c:ext>
              </c:extLst>
            </c:dLbl>
            <c:dLbl>
              <c:idx val="1"/>
              <c:layout>
                <c:manualLayout>
                  <c:x val="0.16111111111111112"/>
                  <c:y val="1.388888888888888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A9B-4B48-A691-1605C85B56E4}"/>
                </c:ext>
              </c:extLst>
            </c:dLbl>
            <c:dLbl>
              <c:idx val="2"/>
              <c:layout>
                <c:manualLayout>
                  <c:x val="-0.1277777777777778"/>
                  <c:y val="1.388888888888888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A9B-4B48-A691-1605C85B56E4}"/>
                </c:ext>
              </c:extLst>
            </c:dLbl>
            <c:dLbl>
              <c:idx val="3"/>
              <c:layout>
                <c:manualLayout>
                  <c:x val="-0.11944444444444445"/>
                  <c:y val="-1.85185185185185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A9B-4B48-A691-1605C85B56E4}"/>
                </c:ext>
              </c:extLst>
            </c:dLbl>
            <c:numFmt formatCode="#,##0" sourceLinked="0"/>
            <c:spPr>
              <a:no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rgbClr val="C00000"/>
                    </a:solidFill>
                    <a:latin typeface="Calibri" panose="020F0502020204030204" pitchFamily="34" charset="0"/>
                    <a:ea typeface="+mn-ea"/>
                    <a:cs typeface="Calibri" panose="020F050202020403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numRef>
              <c:f>'TASK I'!$A$2:$A$5</c:f>
              <c:numCache>
                <c:formatCode>General</c:formatCode>
                <c:ptCount val="4"/>
                <c:pt idx="0">
                  <c:v>2016</c:v>
                </c:pt>
                <c:pt idx="1">
                  <c:v>2017</c:v>
                </c:pt>
                <c:pt idx="2">
                  <c:v>2018</c:v>
                </c:pt>
                <c:pt idx="3">
                  <c:v>2019</c:v>
                </c:pt>
              </c:numCache>
            </c:numRef>
          </c:cat>
          <c:val>
            <c:numRef>
              <c:f>'TASK I'!$D$2:$D$5</c:f>
              <c:numCache>
                <c:formatCode>General</c:formatCode>
                <c:ptCount val="4"/>
                <c:pt idx="0">
                  <c:v>95327400</c:v>
                </c:pt>
                <c:pt idx="1">
                  <c:v>85518442</c:v>
                </c:pt>
                <c:pt idx="2">
                  <c:v>93196483</c:v>
                </c:pt>
                <c:pt idx="3">
                  <c:v>83359220</c:v>
                </c:pt>
              </c:numCache>
            </c:numRef>
          </c:val>
          <c:extLst>
            <c:ext xmlns:c16="http://schemas.microsoft.com/office/drawing/2014/chart" uri="{C3380CC4-5D6E-409C-BE32-E72D297353CC}">
              <c16:uniqueId val="{00000008-EA9B-4B48-A691-1605C85B56E4}"/>
            </c:ext>
          </c:extLst>
        </c:ser>
        <c:dLbls>
          <c:showLegendKey val="0"/>
          <c:showVal val="0"/>
          <c:showCatName val="0"/>
          <c:showSerName val="0"/>
          <c:showPercent val="0"/>
          <c:showBubbleSize val="0"/>
          <c:showLeaderLines val="0"/>
        </c:dLbls>
        <c:firstSliceAng val="0"/>
        <c:holeSize val="75"/>
        <c:extLst>
          <c:ext xmlns:c15="http://schemas.microsoft.com/office/drawing/2012/chart" uri="{02D57815-91ED-43cb-92C2-25804820EDAC}">
            <c15:filteredPieSeries>
              <c15:ser>
                <c:idx val="1"/>
                <c:order val="0"/>
                <c:tx>
                  <c:strRef>
                    <c:extLst>
                      <c:ext uri="{02D57815-91ED-43cb-92C2-25804820EDAC}">
                        <c15:formulaRef>
                          <c15:sqref>'TASK I'!$B$1</c15:sqref>
                        </c15:formulaRef>
                      </c:ext>
                    </c:extLst>
                    <c:strCache>
                      <c:ptCount val="1"/>
                      <c:pt idx="0">
                        <c:v>DOMESTIC_VISIT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A-EA9B-4B48-A691-1605C85B56E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C-EA9B-4B48-A691-1605C85B56E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E-EA9B-4B48-A691-1605C85B56E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0-EA9B-4B48-A691-1605C85B56E4}"/>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0"/>
                  <c:extLst>
                    <c:ext uri="{CE6537A1-D6FC-4f65-9D91-7224C49458BB}">
                      <c15:spPr xmlns:c15="http://schemas.microsoft.com/office/drawing/2012/chart">
                        <a:prstGeom prst="wedgeRectCallout">
                          <a:avLst/>
                        </a:prstGeom>
                        <a:noFill/>
                        <a:ln>
                          <a:noFill/>
                        </a:ln>
                      </c15:spPr>
                    </c:ext>
                  </c:extLst>
                </c:dLbls>
                <c:cat>
                  <c:numRef>
                    <c:extLst>
                      <c:ext uri="{02D57815-91ED-43cb-92C2-25804820EDAC}">
                        <c15:formulaRef>
                          <c15:sqref>'TASK I'!$A$2:$A$5</c15:sqref>
                        </c15:formulaRef>
                      </c:ext>
                    </c:extLst>
                    <c:numCache>
                      <c:formatCode>General</c:formatCode>
                      <c:ptCount val="4"/>
                      <c:pt idx="0">
                        <c:v>2016</c:v>
                      </c:pt>
                      <c:pt idx="1">
                        <c:v>2017</c:v>
                      </c:pt>
                      <c:pt idx="2">
                        <c:v>2018</c:v>
                      </c:pt>
                      <c:pt idx="3">
                        <c:v>2019</c:v>
                      </c:pt>
                    </c:numCache>
                  </c:numRef>
                </c:cat>
                <c:val>
                  <c:numRef>
                    <c:extLst>
                      <c:ext uri="{02D57815-91ED-43cb-92C2-25804820EDAC}">
                        <c15:formulaRef>
                          <c15:sqref>'TASK I'!$B$2:$B$5</c15:sqref>
                        </c15:formulaRef>
                      </c:ext>
                    </c:extLst>
                    <c:numCache>
                      <c:formatCode>General</c:formatCode>
                      <c:ptCount val="4"/>
                      <c:pt idx="0">
                        <c:v>95160830</c:v>
                      </c:pt>
                      <c:pt idx="1">
                        <c:v>85266596</c:v>
                      </c:pt>
                      <c:pt idx="2">
                        <c:v>92878329</c:v>
                      </c:pt>
                      <c:pt idx="3">
                        <c:v>83035894</c:v>
                      </c:pt>
                    </c:numCache>
                  </c:numRef>
                </c:val>
                <c:extLst>
                  <c:ext xmlns:c16="http://schemas.microsoft.com/office/drawing/2014/chart" uri="{C3380CC4-5D6E-409C-BE32-E72D297353CC}">
                    <c16:uniqueId val="{00000011-EA9B-4B48-A691-1605C85B56E4}"/>
                  </c:ext>
                </c:extLst>
              </c15:ser>
            </c15:filteredPieSeries>
            <c15:filteredPieSeries>
              <c15:ser>
                <c:idx val="2"/>
                <c:order val="1"/>
                <c:tx>
                  <c:strRef>
                    <c:extLst xmlns:c15="http://schemas.microsoft.com/office/drawing/2012/chart">
                      <c:ext xmlns:c15="http://schemas.microsoft.com/office/drawing/2012/chart" uri="{02D57815-91ED-43cb-92C2-25804820EDAC}">
                        <c15:formulaRef>
                          <c15:sqref>'TASK I'!$C$1</c15:sqref>
                        </c15:formulaRef>
                      </c:ext>
                    </c:extLst>
                    <c:strCache>
                      <c:ptCount val="1"/>
                      <c:pt idx="0">
                        <c:v>FOREIGN_VISIT</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3-EA9B-4B48-A691-1605C85B56E4}"/>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5-EA9B-4B48-A691-1605C85B56E4}"/>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7-EA9B-4B48-A691-1605C85B56E4}"/>
                    </c:ext>
                  </c:extLst>
                </c:dPt>
                <c:dPt>
                  <c:idx val="3"/>
                  <c:bubble3D val="0"/>
                  <c:spPr>
                    <a:solidFill>
                      <a:schemeClr val="accent4"/>
                    </a:solidFill>
                    <a:ln w="19050">
                      <a:solidFill>
                        <a:schemeClr val="lt1"/>
                      </a:solidFill>
                    </a:ln>
                    <a:effectLst/>
                  </c:spPr>
                  <c:extLst xmlns:c15="http://schemas.microsoft.com/office/drawing/2012/chart">
                    <c:ext xmlns:c16="http://schemas.microsoft.com/office/drawing/2014/chart" uri="{C3380CC4-5D6E-409C-BE32-E72D297353CC}">
                      <c16:uniqueId val="{00000019-EA9B-4B48-A691-1605C85B56E4}"/>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0"/>
                  <c:extLst xmlns:c15="http://schemas.microsoft.com/office/drawing/2012/chart">
                    <c:ext xmlns:c15="http://schemas.microsoft.com/office/drawing/2012/chart" uri="{CE6537A1-D6FC-4f65-9D91-7224C49458BB}">
                      <c15:spPr xmlns:c15="http://schemas.microsoft.com/office/drawing/2012/chart">
                        <a:prstGeom prst="wedgeRectCallout">
                          <a:avLst/>
                        </a:prstGeom>
                        <a:noFill/>
                        <a:ln>
                          <a:noFill/>
                        </a:ln>
                      </c15:spPr>
                    </c:ext>
                  </c:extLst>
                </c:dLbls>
                <c:cat>
                  <c:numRef>
                    <c:extLst xmlns:c15="http://schemas.microsoft.com/office/drawing/2012/chart">
                      <c:ext xmlns:c15="http://schemas.microsoft.com/office/drawing/2012/chart" uri="{02D57815-91ED-43cb-92C2-25804820EDAC}">
                        <c15:formulaRef>
                          <c15:sqref>'TASK I'!$A$2:$A$5</c15:sqref>
                        </c15:formulaRef>
                      </c:ext>
                    </c:extLst>
                    <c:numCache>
                      <c:formatCode>General</c:formatCode>
                      <c:ptCount val="4"/>
                      <c:pt idx="0">
                        <c:v>2016</c:v>
                      </c:pt>
                      <c:pt idx="1">
                        <c:v>2017</c:v>
                      </c:pt>
                      <c:pt idx="2">
                        <c:v>2018</c:v>
                      </c:pt>
                      <c:pt idx="3">
                        <c:v>2019</c:v>
                      </c:pt>
                    </c:numCache>
                  </c:numRef>
                </c:cat>
                <c:val>
                  <c:numRef>
                    <c:extLst xmlns:c15="http://schemas.microsoft.com/office/drawing/2012/chart">
                      <c:ext xmlns:c15="http://schemas.microsoft.com/office/drawing/2012/chart" uri="{02D57815-91ED-43cb-92C2-25804820EDAC}">
                        <c15:formulaRef>
                          <c15:sqref>'TASK I'!$C$2:$C$5</c15:sqref>
                        </c15:formulaRef>
                      </c:ext>
                    </c:extLst>
                    <c:numCache>
                      <c:formatCode>General</c:formatCode>
                      <c:ptCount val="4"/>
                      <c:pt idx="0">
                        <c:v>166570</c:v>
                      </c:pt>
                      <c:pt idx="1">
                        <c:v>251846</c:v>
                      </c:pt>
                      <c:pt idx="2">
                        <c:v>318154</c:v>
                      </c:pt>
                      <c:pt idx="3">
                        <c:v>323326</c:v>
                      </c:pt>
                    </c:numCache>
                  </c:numRef>
                </c:val>
                <c:extLst xmlns:c15="http://schemas.microsoft.com/office/drawing/2012/chart">
                  <c:ext xmlns:c16="http://schemas.microsoft.com/office/drawing/2014/chart" uri="{C3380CC4-5D6E-409C-BE32-E72D297353CC}">
                    <c16:uniqueId val="{0000001A-EA9B-4B48-A691-1605C85B56E4}"/>
                  </c:ext>
                </c:extLst>
              </c15:ser>
            </c15:filteredPieSeries>
          </c:ext>
        </c:extLst>
      </c:doughnutChart>
      <c:spPr>
        <a:noFill/>
        <a:ln>
          <a:noFill/>
        </a:ln>
        <a:effectLst/>
      </c:spPr>
    </c:plotArea>
    <c:legend>
      <c:legendPos val="r"/>
      <c:layout>
        <c:manualLayout>
          <c:xMode val="edge"/>
          <c:yMode val="edge"/>
          <c:x val="0.87464851268591437"/>
          <c:y val="0.3532163167104112"/>
          <c:w val="9.4795931758530169E-2"/>
          <c:h val="0.31250218722659673"/>
        </c:manualLayout>
      </c:layout>
      <c:overlay val="0"/>
      <c:spPr>
        <a:noFill/>
        <a:ln>
          <a:noFill/>
        </a:ln>
        <a:effectLst/>
      </c:spPr>
      <c:txPr>
        <a:bodyPr rot="0" spcFirstLastPara="1" vertOverflow="ellipsis" vert="horz" wrap="square" anchor="ctr" anchorCtr="1"/>
        <a:lstStyle/>
        <a:p>
          <a:pPr rtl="0">
            <a:defRPr sz="105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227559055118109"/>
          <c:y val="0.19949074074074077"/>
          <c:w val="0.72146281714785654"/>
          <c:h val="0.68442876932050167"/>
        </c:manualLayout>
      </c:layout>
      <c:lineChart>
        <c:grouping val="standard"/>
        <c:varyColors val="0"/>
        <c:ser>
          <c:idx val="1"/>
          <c:order val="1"/>
          <c:tx>
            <c:strRef>
              <c:f>'TASK I'!$B$1</c:f>
              <c:strCache>
                <c:ptCount val="1"/>
                <c:pt idx="0">
                  <c:v>DOMESTIC_VISIT</c:v>
                </c:pt>
              </c:strCache>
            </c:strRef>
          </c:tx>
          <c:spPr>
            <a:ln w="28575" cap="rnd">
              <a:solidFill>
                <a:schemeClr val="accent6"/>
              </a:solidFill>
              <a:round/>
            </a:ln>
            <a:effectLst/>
          </c:spPr>
          <c:marker>
            <c:symbol val="none"/>
          </c:marker>
          <c:cat>
            <c:numRef>
              <c:f>'TASK I'!$A$2:$A$5</c:f>
              <c:numCache>
                <c:formatCode>General</c:formatCode>
                <c:ptCount val="4"/>
                <c:pt idx="0">
                  <c:v>2016</c:v>
                </c:pt>
                <c:pt idx="1">
                  <c:v>2017</c:v>
                </c:pt>
                <c:pt idx="2">
                  <c:v>2018</c:v>
                </c:pt>
                <c:pt idx="3">
                  <c:v>2019</c:v>
                </c:pt>
              </c:numCache>
            </c:numRef>
          </c:cat>
          <c:val>
            <c:numRef>
              <c:f>'TASK I'!$B$2:$B$5</c:f>
              <c:numCache>
                <c:formatCode>General</c:formatCode>
                <c:ptCount val="4"/>
                <c:pt idx="0">
                  <c:v>95160830</c:v>
                </c:pt>
                <c:pt idx="1">
                  <c:v>85266596</c:v>
                </c:pt>
                <c:pt idx="2">
                  <c:v>92878329</c:v>
                </c:pt>
                <c:pt idx="3">
                  <c:v>83035894</c:v>
                </c:pt>
              </c:numCache>
            </c:numRef>
          </c:val>
          <c:smooth val="0"/>
          <c:extLst>
            <c:ext xmlns:c16="http://schemas.microsoft.com/office/drawing/2014/chart" uri="{C3380CC4-5D6E-409C-BE32-E72D297353CC}">
              <c16:uniqueId val="{00000000-CFDE-4B76-9F75-DE5C40A3B1EC}"/>
            </c:ext>
          </c:extLst>
        </c:ser>
        <c:dLbls>
          <c:showLegendKey val="0"/>
          <c:showVal val="0"/>
          <c:showCatName val="0"/>
          <c:showSerName val="0"/>
          <c:showPercent val="0"/>
          <c:showBubbleSize val="0"/>
        </c:dLbls>
        <c:marker val="1"/>
        <c:smooth val="0"/>
        <c:axId val="518593600"/>
        <c:axId val="518593240"/>
        <c:extLst>
          <c:ext xmlns:c15="http://schemas.microsoft.com/office/drawing/2012/chart" uri="{02D57815-91ED-43cb-92C2-25804820EDAC}">
            <c15:filteredLineSeries>
              <c15:ser>
                <c:idx val="0"/>
                <c:order val="0"/>
                <c:tx>
                  <c:strRef>
                    <c:extLst>
                      <c:ext uri="{02D57815-91ED-43cb-92C2-25804820EDAC}">
                        <c15:formulaRef>
                          <c15:sqref>'TASK I'!$A$1</c15:sqref>
                        </c15:formulaRef>
                      </c:ext>
                    </c:extLst>
                    <c:strCache>
                      <c:ptCount val="1"/>
                      <c:pt idx="0">
                        <c:v>YEAR</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extLst>
                      <c:ext uri="{02D57815-91ED-43cb-92C2-25804820EDAC}">
                        <c15:formulaRef>
                          <c15:sqref>'TASK I'!$A$2:$A$5</c15:sqref>
                        </c15:formulaRef>
                      </c:ext>
                    </c:extLst>
                    <c:numCache>
                      <c:formatCode>General</c:formatCode>
                      <c:ptCount val="4"/>
                      <c:pt idx="0">
                        <c:v>2016</c:v>
                      </c:pt>
                      <c:pt idx="1">
                        <c:v>2017</c:v>
                      </c:pt>
                      <c:pt idx="2">
                        <c:v>2018</c:v>
                      </c:pt>
                      <c:pt idx="3">
                        <c:v>2019</c:v>
                      </c:pt>
                    </c:numCache>
                  </c:numRef>
                </c:cat>
                <c:val>
                  <c:numRef>
                    <c:extLst>
                      <c:ext uri="{02D57815-91ED-43cb-92C2-25804820EDAC}">
                        <c15:formulaRef>
                          <c15:sqref>'TASK I'!$A$2:$A$5</c15:sqref>
                        </c15:formulaRef>
                      </c:ext>
                    </c:extLst>
                    <c:numCache>
                      <c:formatCode>General</c:formatCode>
                      <c:ptCount val="4"/>
                      <c:pt idx="0">
                        <c:v>2016</c:v>
                      </c:pt>
                      <c:pt idx="1">
                        <c:v>2017</c:v>
                      </c:pt>
                      <c:pt idx="2">
                        <c:v>2018</c:v>
                      </c:pt>
                      <c:pt idx="3">
                        <c:v>2019</c:v>
                      </c:pt>
                    </c:numCache>
                  </c:numRef>
                </c:val>
                <c:smooth val="0"/>
                <c:extLst>
                  <c:ext xmlns:c16="http://schemas.microsoft.com/office/drawing/2014/chart" uri="{C3380CC4-5D6E-409C-BE32-E72D297353CC}">
                    <c16:uniqueId val="{00000002-CFDE-4B76-9F75-DE5C40A3B1EC}"/>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'TASK I'!$D$1</c15:sqref>
                        </c15:formulaRef>
                      </c:ext>
                    </c:extLst>
                    <c:strCache>
                      <c:ptCount val="1"/>
                      <c:pt idx="0">
                        <c:v>TOTAL</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numRef>
                    <c:extLst xmlns:c15="http://schemas.microsoft.com/office/drawing/2012/chart">
                      <c:ext xmlns:c15="http://schemas.microsoft.com/office/drawing/2012/chart" uri="{02D57815-91ED-43cb-92C2-25804820EDAC}">
                        <c15:formulaRef>
                          <c15:sqref>'TASK I'!$A$2:$A$5</c15:sqref>
                        </c15:formulaRef>
                      </c:ext>
                    </c:extLst>
                    <c:numCache>
                      <c:formatCode>General</c:formatCode>
                      <c:ptCount val="4"/>
                      <c:pt idx="0">
                        <c:v>2016</c:v>
                      </c:pt>
                      <c:pt idx="1">
                        <c:v>2017</c:v>
                      </c:pt>
                      <c:pt idx="2">
                        <c:v>2018</c:v>
                      </c:pt>
                      <c:pt idx="3">
                        <c:v>2019</c:v>
                      </c:pt>
                    </c:numCache>
                  </c:numRef>
                </c:cat>
                <c:val>
                  <c:numRef>
                    <c:extLst xmlns:c15="http://schemas.microsoft.com/office/drawing/2012/chart">
                      <c:ext xmlns:c15="http://schemas.microsoft.com/office/drawing/2012/chart" uri="{02D57815-91ED-43cb-92C2-25804820EDAC}">
                        <c15:formulaRef>
                          <c15:sqref>'TASK I'!$D$2:$D$5</c15:sqref>
                        </c15:formulaRef>
                      </c:ext>
                    </c:extLst>
                    <c:numCache>
                      <c:formatCode>General</c:formatCode>
                      <c:ptCount val="4"/>
                      <c:pt idx="0">
                        <c:v>95327400</c:v>
                      </c:pt>
                      <c:pt idx="1">
                        <c:v>85518442</c:v>
                      </c:pt>
                      <c:pt idx="2">
                        <c:v>93196483</c:v>
                      </c:pt>
                      <c:pt idx="3">
                        <c:v>83359220</c:v>
                      </c:pt>
                    </c:numCache>
                  </c:numRef>
                </c:val>
                <c:smooth val="0"/>
                <c:extLst xmlns:c15="http://schemas.microsoft.com/office/drawing/2012/chart">
                  <c:ext xmlns:c16="http://schemas.microsoft.com/office/drawing/2014/chart" uri="{C3380CC4-5D6E-409C-BE32-E72D297353CC}">
                    <c16:uniqueId val="{00000003-CFDE-4B76-9F75-DE5C40A3B1EC}"/>
                  </c:ext>
                </c:extLst>
              </c15:ser>
            </c15:filteredLineSeries>
          </c:ext>
        </c:extLst>
      </c:lineChart>
      <c:lineChart>
        <c:grouping val="standard"/>
        <c:varyColors val="0"/>
        <c:ser>
          <c:idx val="2"/>
          <c:order val="2"/>
          <c:tx>
            <c:strRef>
              <c:f>'TASK I'!$C$1</c:f>
              <c:strCache>
                <c:ptCount val="1"/>
                <c:pt idx="0">
                  <c:v>FOREIGN_VISIT</c:v>
                </c:pt>
              </c:strCache>
            </c:strRef>
          </c:tx>
          <c:spPr>
            <a:ln w="28575" cap="rnd">
              <a:solidFill>
                <a:srgbClr val="FF0000"/>
              </a:solidFill>
              <a:round/>
            </a:ln>
            <a:effectLst/>
          </c:spPr>
          <c:marker>
            <c:symbol val="none"/>
          </c:marker>
          <c:cat>
            <c:numRef>
              <c:f>'TASK I'!$A$2:$A$5</c:f>
              <c:numCache>
                <c:formatCode>General</c:formatCode>
                <c:ptCount val="4"/>
                <c:pt idx="0">
                  <c:v>2016</c:v>
                </c:pt>
                <c:pt idx="1">
                  <c:v>2017</c:v>
                </c:pt>
                <c:pt idx="2">
                  <c:v>2018</c:v>
                </c:pt>
                <c:pt idx="3">
                  <c:v>2019</c:v>
                </c:pt>
              </c:numCache>
            </c:numRef>
          </c:cat>
          <c:val>
            <c:numRef>
              <c:f>'TASK I'!$C$2:$C$5</c:f>
              <c:numCache>
                <c:formatCode>General</c:formatCode>
                <c:ptCount val="4"/>
                <c:pt idx="0">
                  <c:v>166570</c:v>
                </c:pt>
                <c:pt idx="1">
                  <c:v>251846</c:v>
                </c:pt>
                <c:pt idx="2">
                  <c:v>318154</c:v>
                </c:pt>
                <c:pt idx="3">
                  <c:v>323326</c:v>
                </c:pt>
              </c:numCache>
            </c:numRef>
          </c:val>
          <c:smooth val="0"/>
          <c:extLst>
            <c:ext xmlns:c16="http://schemas.microsoft.com/office/drawing/2014/chart" uri="{C3380CC4-5D6E-409C-BE32-E72D297353CC}">
              <c16:uniqueId val="{00000001-CFDE-4B76-9F75-DE5C40A3B1EC}"/>
            </c:ext>
          </c:extLst>
        </c:ser>
        <c:dLbls>
          <c:showLegendKey val="0"/>
          <c:showVal val="0"/>
          <c:showCatName val="0"/>
          <c:showSerName val="0"/>
          <c:showPercent val="0"/>
          <c:showBubbleSize val="0"/>
        </c:dLbls>
        <c:marker val="1"/>
        <c:smooth val="0"/>
        <c:axId val="539722912"/>
        <c:axId val="539726512"/>
      </c:lineChart>
      <c:catAx>
        <c:axId val="518593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crossAx val="518593240"/>
        <c:crosses val="autoZero"/>
        <c:auto val="1"/>
        <c:lblAlgn val="ctr"/>
        <c:lblOffset val="100"/>
        <c:noMultiLvlLbl val="0"/>
      </c:catAx>
      <c:valAx>
        <c:axId val="5185932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2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US" sz="1200" b="1" dirty="0">
                    <a:latin typeface="Calibri" panose="020F0502020204030204" pitchFamily="34" charset="0"/>
                    <a:cs typeface="Calibri" panose="020F0502020204030204" pitchFamily="34" charset="0"/>
                  </a:rPr>
                  <a:t>DOMESTIC</a:t>
                </a:r>
              </a:p>
            </c:rich>
          </c:tx>
          <c:layout>
            <c:manualLayout>
              <c:xMode val="edge"/>
              <c:yMode val="edge"/>
              <c:x val="5.023577800417167E-3"/>
              <c:y val="0.10738183321880285"/>
            </c:manualLayout>
          </c:layout>
          <c:overlay val="0"/>
          <c:spPr>
            <a:noFill/>
            <a:ln>
              <a:noFill/>
            </a:ln>
            <a:effectLst/>
          </c:spPr>
          <c:txPr>
            <a:bodyPr rot="0" spcFirstLastPara="1" vertOverflow="ellipsis" wrap="square" anchor="ctr" anchorCtr="1"/>
            <a:lstStyle/>
            <a:p>
              <a:pPr>
                <a:defRPr sz="12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crossAx val="518593600"/>
        <c:crosses val="autoZero"/>
        <c:crossBetween val="between"/>
      </c:valAx>
      <c:valAx>
        <c:axId val="539726512"/>
        <c:scaling>
          <c:orientation val="minMax"/>
        </c:scaling>
        <c:delete val="0"/>
        <c:axPos val="r"/>
        <c:title>
          <c:tx>
            <c:rich>
              <a:bodyPr rot="0" spcFirstLastPara="1" vertOverflow="ellipsis" wrap="square" anchor="ctr" anchorCtr="1"/>
              <a:lstStyle/>
              <a:p>
                <a:pPr>
                  <a:defRPr sz="1200" b="1" i="0" u="none" strike="noStrike" kern="1200" baseline="0">
                    <a:solidFill>
                      <a:schemeClr val="tx1">
                        <a:lumMod val="65000"/>
                        <a:lumOff val="35000"/>
                      </a:schemeClr>
                    </a:solidFill>
                    <a:latin typeface="+mn-lt"/>
                    <a:ea typeface="+mn-ea"/>
                    <a:cs typeface="+mn-cs"/>
                  </a:defRPr>
                </a:pPr>
                <a:r>
                  <a:rPr lang="en-US" sz="1200" b="1" dirty="0"/>
                  <a:t>FOREIGN</a:t>
                </a:r>
              </a:p>
            </c:rich>
          </c:tx>
          <c:layout>
            <c:manualLayout>
              <c:xMode val="edge"/>
              <c:yMode val="edge"/>
              <c:x val="0.88039081310928002"/>
              <c:y val="0.10738183321880285"/>
            </c:manualLayout>
          </c:layout>
          <c:overlay val="0"/>
          <c:spPr>
            <a:noFill/>
            <a:ln>
              <a:noFill/>
            </a:ln>
            <a:effectLst/>
          </c:spPr>
          <c:txPr>
            <a:bodyPr rot="0" spcFirstLastPara="1" vertOverflow="ellipsis"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crossAx val="539722912"/>
        <c:crosses val="max"/>
        <c:crossBetween val="between"/>
      </c:valAx>
      <c:catAx>
        <c:axId val="539722912"/>
        <c:scaling>
          <c:orientation val="minMax"/>
        </c:scaling>
        <c:delete val="1"/>
        <c:axPos val="b"/>
        <c:numFmt formatCode="General" sourceLinked="1"/>
        <c:majorTickMark val="out"/>
        <c:minorTickMark val="none"/>
        <c:tickLblPos val="nextTo"/>
        <c:crossAx val="539726512"/>
        <c:crosses val="autoZero"/>
        <c:auto val="1"/>
        <c:lblAlgn val="ctr"/>
        <c:lblOffset val="100"/>
        <c:noMultiLvlLbl val="0"/>
      </c:catAx>
      <c:spPr>
        <a:noFill/>
        <a:ln>
          <a:noFill/>
        </a:ln>
        <a:effectLst/>
      </c:spPr>
    </c:plotArea>
    <c:legend>
      <c:legendPos val="b"/>
      <c:layout>
        <c:manualLayout>
          <c:xMode val="edge"/>
          <c:yMode val="edge"/>
          <c:x val="0.20455468066491686"/>
          <c:y val="7.0022601341498986E-2"/>
          <c:w val="0.55200174978127736"/>
          <c:h val="7.8125546806649182E-2"/>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818942519378139"/>
          <c:y val="7.1596315822581136E-2"/>
          <c:w val="0.64577362204724409"/>
          <c:h val="0.81810987168270621"/>
        </c:manualLayout>
      </c:layout>
      <c:barChart>
        <c:barDir val="bar"/>
        <c:grouping val="clustered"/>
        <c:varyColors val="0"/>
        <c:ser>
          <c:idx val="0"/>
          <c:order val="0"/>
          <c:tx>
            <c:strRef>
              <c:f>'TASK 2i'!$D$1</c:f>
              <c:strCache>
                <c:ptCount val="1"/>
                <c:pt idx="0">
                  <c:v>CAGR(2016-2019)</c:v>
                </c:pt>
              </c:strCache>
            </c:strRef>
          </c:tx>
          <c:spPr>
            <a:solidFill>
              <a:schemeClr val="accent1"/>
            </a:solidFill>
            <a:ln>
              <a:noFill/>
            </a:ln>
            <a:effectLst/>
          </c:spPr>
          <c:invertIfNegative val="0"/>
          <c:cat>
            <c:strRef>
              <c:f>'TASK 2i'!$A$2:$A$4</c:f>
              <c:strCache>
                <c:ptCount val="3"/>
                <c:pt idx="0">
                  <c:v>Mancherial</c:v>
                </c:pt>
                <c:pt idx="1">
                  <c:v>Warangal (Rural)</c:v>
                </c:pt>
                <c:pt idx="2">
                  <c:v>Bhadradri Kothagudem </c:v>
                </c:pt>
              </c:strCache>
            </c:strRef>
          </c:cat>
          <c:val>
            <c:numRef>
              <c:f>'TASK 2i'!$D$2:$D$4</c:f>
              <c:numCache>
                <c:formatCode>General</c:formatCode>
                <c:ptCount val="3"/>
                <c:pt idx="0">
                  <c:v>225.8</c:v>
                </c:pt>
                <c:pt idx="1">
                  <c:v>163.15</c:v>
                </c:pt>
                <c:pt idx="2">
                  <c:v>143.38999999999999</c:v>
                </c:pt>
              </c:numCache>
            </c:numRef>
          </c:val>
          <c:extLst>
            <c:ext xmlns:c16="http://schemas.microsoft.com/office/drawing/2014/chart" uri="{C3380CC4-5D6E-409C-BE32-E72D297353CC}">
              <c16:uniqueId val="{00000000-377D-4FDA-88B9-B846F4DCC0E0}"/>
            </c:ext>
          </c:extLst>
        </c:ser>
        <c:dLbls>
          <c:showLegendKey val="0"/>
          <c:showVal val="0"/>
          <c:showCatName val="0"/>
          <c:showSerName val="0"/>
          <c:showPercent val="0"/>
          <c:showBubbleSize val="0"/>
        </c:dLbls>
        <c:gapWidth val="182"/>
        <c:axId val="502417744"/>
        <c:axId val="502418104"/>
      </c:barChart>
      <c:catAx>
        <c:axId val="5024177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crossAx val="502418104"/>
        <c:crosses val="autoZero"/>
        <c:auto val="1"/>
        <c:lblAlgn val="ctr"/>
        <c:lblOffset val="100"/>
        <c:noMultiLvlLbl val="0"/>
      </c:catAx>
      <c:valAx>
        <c:axId val="50241810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crossAx val="502417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09577288522914E-2"/>
          <c:y val="4.3221918345287991E-2"/>
          <c:w val="0.93326007847376269"/>
          <c:h val="0.89075404890679177"/>
        </c:manualLayout>
      </c:layout>
      <c:barChart>
        <c:barDir val="bar"/>
        <c:grouping val="clustered"/>
        <c:varyColors val="0"/>
        <c:ser>
          <c:idx val="0"/>
          <c:order val="0"/>
          <c:tx>
            <c:strRef>
              <c:f>'TASK 3'!$D$1</c:f>
              <c:strCache>
                <c:ptCount val="1"/>
                <c:pt idx="0">
                  <c:v>CAGR(2016-2019)</c:v>
                </c:pt>
              </c:strCache>
            </c:strRef>
          </c:tx>
          <c:spPr>
            <a:solidFill>
              <a:schemeClr val="accent1"/>
            </a:solidFill>
            <a:ln>
              <a:noFill/>
            </a:ln>
            <a:effectLst/>
          </c:spPr>
          <c:invertIfNegative val="0"/>
          <c:cat>
            <c:strRef>
              <c:f>'TASK 3'!$A$2:$A$4</c:f>
              <c:strCache>
                <c:ptCount val="3"/>
                <c:pt idx="0">
                  <c:v>Karimnagar </c:v>
                </c:pt>
                <c:pt idx="1">
                  <c:v>Nalgonda</c:v>
                </c:pt>
                <c:pt idx="2">
                  <c:v>Warangal (Urban)</c:v>
                </c:pt>
              </c:strCache>
            </c:strRef>
          </c:cat>
          <c:val>
            <c:numRef>
              <c:f>'TASK 3'!$D$2:$D$4</c:f>
              <c:numCache>
                <c:formatCode>General</c:formatCode>
                <c:ptCount val="3"/>
                <c:pt idx="0">
                  <c:v>-79.63</c:v>
                </c:pt>
                <c:pt idx="1">
                  <c:v>-71.13</c:v>
                </c:pt>
                <c:pt idx="2">
                  <c:v>-58.85</c:v>
                </c:pt>
              </c:numCache>
            </c:numRef>
          </c:val>
          <c:extLst>
            <c:ext xmlns:c16="http://schemas.microsoft.com/office/drawing/2014/chart" uri="{C3380CC4-5D6E-409C-BE32-E72D297353CC}">
              <c16:uniqueId val="{00000000-DE0C-44E6-9F4E-C05EB837273F}"/>
            </c:ext>
          </c:extLst>
        </c:ser>
        <c:dLbls>
          <c:showLegendKey val="0"/>
          <c:showVal val="0"/>
          <c:showCatName val="0"/>
          <c:showSerName val="0"/>
          <c:showPercent val="0"/>
          <c:showBubbleSize val="0"/>
        </c:dLbls>
        <c:gapWidth val="150"/>
        <c:axId val="502418464"/>
        <c:axId val="433250248"/>
      </c:barChart>
      <c:catAx>
        <c:axId val="5024184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433250248"/>
        <c:crosses val="autoZero"/>
        <c:auto val="1"/>
        <c:lblAlgn val="ctr"/>
        <c:lblOffset val="100"/>
        <c:noMultiLvlLbl val="0"/>
      </c:catAx>
      <c:valAx>
        <c:axId val="43325024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crossAx val="5024184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0355948794095656E-2"/>
          <c:y val="5.1030533395483288E-2"/>
          <c:w val="0.87134116079539992"/>
          <c:h val="0.67339168980997954"/>
        </c:manualLayout>
      </c:layout>
      <c:lineChart>
        <c:grouping val="standard"/>
        <c:varyColors val="0"/>
        <c:ser>
          <c:idx val="0"/>
          <c:order val="0"/>
          <c:tx>
            <c:strRef>
              <c:f>'TASK 4'!$D$8</c:f>
              <c:strCache>
                <c:ptCount val="1"/>
                <c:pt idx="0">
                  <c:v>TOTAL</c:v>
                </c:pt>
              </c:strCache>
            </c:strRef>
          </c:tx>
          <c:spPr>
            <a:ln w="28575" cap="rnd">
              <a:solidFill>
                <a:schemeClr val="accent1"/>
              </a:solidFill>
              <a:round/>
            </a:ln>
            <a:effectLst/>
          </c:spPr>
          <c:marker>
            <c:symbol val="none"/>
          </c:marker>
          <c:cat>
            <c:strRef>
              <c:f>'TASK 4'!$C$9:$C$20</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'TASK 4'!$D$9:$D$20</c:f>
              <c:numCache>
                <c:formatCode>_(* #,##0_);_(* \(#,##0\);_(* "-"??_);_(@_)</c:formatCode>
                <c:ptCount val="12"/>
                <c:pt idx="0">
                  <c:v>6558551</c:v>
                </c:pt>
                <c:pt idx="1">
                  <c:v>5118208</c:v>
                </c:pt>
                <c:pt idx="2">
                  <c:v>5303984</c:v>
                </c:pt>
                <c:pt idx="3">
                  <c:v>6187334</c:v>
                </c:pt>
                <c:pt idx="4">
                  <c:v>6109590</c:v>
                </c:pt>
                <c:pt idx="5">
                  <c:v>16965307</c:v>
                </c:pt>
                <c:pt idx="6">
                  <c:v>5633143</c:v>
                </c:pt>
                <c:pt idx="7">
                  <c:v>5834736</c:v>
                </c:pt>
                <c:pt idx="8">
                  <c:v>5406363</c:v>
                </c:pt>
                <c:pt idx="9">
                  <c:v>6650351</c:v>
                </c:pt>
                <c:pt idx="10">
                  <c:v>5719659</c:v>
                </c:pt>
                <c:pt idx="11">
                  <c:v>9458632</c:v>
                </c:pt>
              </c:numCache>
            </c:numRef>
          </c:val>
          <c:smooth val="0"/>
          <c:extLst>
            <c:ext xmlns:c16="http://schemas.microsoft.com/office/drawing/2014/chart" uri="{C3380CC4-5D6E-409C-BE32-E72D297353CC}">
              <c16:uniqueId val="{00000000-77D9-4666-950F-166CF0FA99F9}"/>
            </c:ext>
          </c:extLst>
        </c:ser>
        <c:dLbls>
          <c:showLegendKey val="0"/>
          <c:showVal val="0"/>
          <c:showCatName val="0"/>
          <c:showSerName val="0"/>
          <c:showPercent val="0"/>
          <c:showBubbleSize val="0"/>
        </c:dLbls>
        <c:smooth val="0"/>
        <c:axId val="604203712"/>
        <c:axId val="604202992"/>
      </c:lineChart>
      <c:catAx>
        <c:axId val="604203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crossAx val="604202992"/>
        <c:crosses val="autoZero"/>
        <c:auto val="1"/>
        <c:lblAlgn val="ctr"/>
        <c:lblOffset val="100"/>
        <c:noMultiLvlLbl val="0"/>
      </c:catAx>
      <c:valAx>
        <c:axId val="604202992"/>
        <c:scaling>
          <c:orientation val="minMax"/>
        </c:scaling>
        <c:delete val="0"/>
        <c:axPos val="l"/>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604203712"/>
        <c:crosses val="autoZero"/>
        <c:crossBetween val="between"/>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6234414268177896"/>
          <c:y val="2.5428331875182269E-2"/>
          <c:w val="0.79345362126452224"/>
          <c:h val="0.79023626742860109"/>
        </c:manualLayout>
      </c:layout>
      <c:bar3DChart>
        <c:barDir val="col"/>
        <c:grouping val="stacked"/>
        <c:varyColors val="0"/>
        <c:ser>
          <c:idx val="2"/>
          <c:order val="2"/>
          <c:tx>
            <c:strRef>
              <c:f>'TASK 4'!$D$1</c:f>
              <c:strCache>
                <c:ptCount val="1"/>
                <c:pt idx="0">
                  <c:v>TOTAL</c:v>
                </c:pt>
              </c:strCache>
            </c:strRef>
          </c:tx>
          <c:spPr>
            <a:solidFill>
              <a:schemeClr val="accent3"/>
            </a:solidFill>
            <a:ln>
              <a:noFill/>
            </a:ln>
            <a:effectLst/>
            <a:sp3d/>
          </c:spPr>
          <c:invertIfNegative val="0"/>
          <c:dPt>
            <c:idx val="0"/>
            <c:invertIfNegative val="0"/>
            <c:bubble3D val="0"/>
            <c:spPr>
              <a:solidFill>
                <a:srgbClr val="FF0000"/>
              </a:solidFill>
              <a:ln>
                <a:solidFill>
                  <a:srgbClr val="FF0000"/>
                </a:solidFill>
              </a:ln>
              <a:effectLst/>
              <a:sp3d>
                <a:contourClr>
                  <a:srgbClr val="FF0000"/>
                </a:contourClr>
              </a:sp3d>
            </c:spPr>
            <c:extLst>
              <c:ext xmlns:c16="http://schemas.microsoft.com/office/drawing/2014/chart" uri="{C3380CC4-5D6E-409C-BE32-E72D297353CC}">
                <c16:uniqueId val="{00000001-27EE-4B81-80B7-EED60101B9FC}"/>
              </c:ext>
            </c:extLst>
          </c:dPt>
          <c:dPt>
            <c:idx val="1"/>
            <c:invertIfNegative val="0"/>
            <c:bubble3D val="0"/>
            <c:spPr>
              <a:solidFill>
                <a:srgbClr val="92D050"/>
              </a:solidFill>
              <a:ln>
                <a:solidFill>
                  <a:schemeClr val="accent1"/>
                </a:solidFill>
              </a:ln>
              <a:effectLst/>
              <a:sp3d>
                <a:contourClr>
                  <a:schemeClr val="accent1"/>
                </a:contourClr>
              </a:sp3d>
            </c:spPr>
            <c:extLst>
              <c:ext xmlns:c16="http://schemas.microsoft.com/office/drawing/2014/chart" uri="{C3380CC4-5D6E-409C-BE32-E72D297353CC}">
                <c16:uniqueId val="{00000003-27EE-4B81-80B7-EED60101B9FC}"/>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'TASK 4'!$C$2:$C$3</c:f>
              <c:strCache>
                <c:ptCount val="2"/>
                <c:pt idx="0">
                  <c:v>February</c:v>
                </c:pt>
                <c:pt idx="1">
                  <c:v>June</c:v>
                </c:pt>
              </c:strCache>
            </c:strRef>
          </c:cat>
          <c:val>
            <c:numRef>
              <c:f>'TASK 4'!$D$2:$D$3</c:f>
              <c:numCache>
                <c:formatCode>General</c:formatCode>
                <c:ptCount val="2"/>
                <c:pt idx="0">
                  <c:v>5118208</c:v>
                </c:pt>
                <c:pt idx="1">
                  <c:v>16965307</c:v>
                </c:pt>
              </c:numCache>
            </c:numRef>
          </c:val>
          <c:extLst>
            <c:ext xmlns:c16="http://schemas.microsoft.com/office/drawing/2014/chart" uri="{C3380CC4-5D6E-409C-BE32-E72D297353CC}">
              <c16:uniqueId val="{00000004-27EE-4B81-80B7-EED60101B9FC}"/>
            </c:ext>
          </c:extLst>
        </c:ser>
        <c:dLbls>
          <c:showLegendKey val="0"/>
          <c:showVal val="1"/>
          <c:showCatName val="0"/>
          <c:showSerName val="0"/>
          <c:showPercent val="0"/>
          <c:showBubbleSize val="0"/>
        </c:dLbls>
        <c:gapWidth val="150"/>
        <c:shape val="box"/>
        <c:axId val="604915424"/>
        <c:axId val="604915784"/>
        <c:axId val="0"/>
        <c:extLst>
          <c:ext xmlns:c15="http://schemas.microsoft.com/office/drawing/2012/chart" uri="{02D57815-91ED-43cb-92C2-25804820EDAC}">
            <c15:filteredBarSeries>
              <c15:ser>
                <c:idx val="0"/>
                <c:order val="0"/>
                <c:tx>
                  <c:strRef>
                    <c:extLst>
                      <c:ext uri="{02D57815-91ED-43cb-92C2-25804820EDAC}">
                        <c15:formulaRef>
                          <c15:sqref>'TASK 4'!$B$1</c15:sqref>
                        </c15:formulaRef>
                      </c:ext>
                    </c:extLst>
                    <c:strCache>
                      <c:ptCount val="1"/>
                      <c:pt idx="0">
                        <c:v>MONTH_ID</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'TASK 4'!$C$2:$C$3</c15:sqref>
                        </c15:formulaRef>
                      </c:ext>
                    </c:extLst>
                    <c:strCache>
                      <c:ptCount val="2"/>
                      <c:pt idx="0">
                        <c:v>February</c:v>
                      </c:pt>
                      <c:pt idx="1">
                        <c:v>June</c:v>
                      </c:pt>
                    </c:strCache>
                  </c:strRef>
                </c:cat>
                <c:val>
                  <c:numRef>
                    <c:extLst>
                      <c:ext uri="{02D57815-91ED-43cb-92C2-25804820EDAC}">
                        <c15:formulaRef>
                          <c15:sqref>'TASK 4'!$B$2:$B$3</c15:sqref>
                        </c15:formulaRef>
                      </c:ext>
                    </c:extLst>
                    <c:numCache>
                      <c:formatCode>General</c:formatCode>
                      <c:ptCount val="2"/>
                      <c:pt idx="0">
                        <c:v>2</c:v>
                      </c:pt>
                      <c:pt idx="1">
                        <c:v>6</c:v>
                      </c:pt>
                    </c:numCache>
                  </c:numRef>
                </c:val>
                <c:extLst>
                  <c:ext xmlns:c16="http://schemas.microsoft.com/office/drawing/2014/chart" uri="{C3380CC4-5D6E-409C-BE32-E72D297353CC}">
                    <c16:uniqueId val="{00000005-27EE-4B81-80B7-EED60101B9FC}"/>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'TASK 4'!$C$1</c15:sqref>
                        </c15:formulaRef>
                      </c:ext>
                    </c:extLst>
                    <c:strCache>
                      <c:ptCount val="1"/>
                      <c:pt idx="0">
                        <c:v>MONTH</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'TASK 4'!$C$2:$C$3</c15:sqref>
                        </c15:formulaRef>
                      </c:ext>
                    </c:extLst>
                    <c:strCache>
                      <c:ptCount val="2"/>
                      <c:pt idx="0">
                        <c:v>February</c:v>
                      </c:pt>
                      <c:pt idx="1">
                        <c:v>June</c:v>
                      </c:pt>
                    </c:strCache>
                  </c:strRef>
                </c:cat>
                <c:val>
                  <c:numRef>
                    <c:extLst xmlns:c15="http://schemas.microsoft.com/office/drawing/2012/chart">
                      <c:ext xmlns:c15="http://schemas.microsoft.com/office/drawing/2012/chart" uri="{02D57815-91ED-43cb-92C2-25804820EDAC}">
                        <c15:formulaRef>
                          <c15:sqref>'TASK 4'!$C$2:$C$3</c15:sqref>
                        </c15:formulaRef>
                      </c:ext>
                    </c:extLst>
                    <c:numCache>
                      <c:formatCode>General</c:formatCode>
                      <c:ptCount val="2"/>
                      <c:pt idx="0">
                        <c:v>0</c:v>
                      </c:pt>
                      <c:pt idx="1">
                        <c:v>0</c:v>
                      </c:pt>
                    </c:numCache>
                  </c:numRef>
                </c:val>
                <c:extLst xmlns:c15="http://schemas.microsoft.com/office/drawing/2012/chart">
                  <c:ext xmlns:c16="http://schemas.microsoft.com/office/drawing/2014/chart" uri="{C3380CC4-5D6E-409C-BE32-E72D297353CC}">
                    <c16:uniqueId val="{00000006-27EE-4B81-80B7-EED60101B9FC}"/>
                  </c:ext>
                </c:extLst>
              </c15:ser>
            </c15:filteredBarSeries>
          </c:ext>
        </c:extLst>
      </c:bar3DChart>
      <c:catAx>
        <c:axId val="60491542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crossAx val="604915784"/>
        <c:crosses val="autoZero"/>
        <c:auto val="1"/>
        <c:lblAlgn val="ctr"/>
        <c:lblOffset val="100"/>
        <c:noMultiLvlLbl val="0"/>
      </c:catAx>
      <c:valAx>
        <c:axId val="604915784"/>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6049154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[CHALLENGE 5.xlsx]TASK 2ii!PivotTable3</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1" dirty="0">
                <a:solidFill>
                  <a:sysClr val="windowText" lastClr="000000"/>
                </a:solidFill>
              </a:rPr>
              <a:t>BOTTOM 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dLbl>
          <c:idx val="0"/>
          <c:showLegendKey val="0"/>
          <c:showVal val="0"/>
          <c:showCatName val="0"/>
          <c:showSerName val="0"/>
          <c:showPercent val="0"/>
          <c:showBubbleSize val="0"/>
          <c:extLst>
            <c:ext xmlns:c15="http://schemas.microsoft.com/office/drawing/2012/chart" uri="{CE6537A1-D6FC-4f65-9D91-7224C49458BB}"/>
          </c:extLst>
        </c:dLbl>
      </c:pivotFmt>
      <c:pivotFmt>
        <c:idx val="24"/>
        <c:dLbl>
          <c:idx val="0"/>
          <c:showLegendKey val="0"/>
          <c:showVal val="0"/>
          <c:showCatName val="0"/>
          <c:showSerName val="0"/>
          <c:showPercent val="0"/>
          <c:showBubbleSize val="0"/>
          <c:extLst>
            <c:ext xmlns:c15="http://schemas.microsoft.com/office/drawing/2012/chart" uri="{CE6537A1-D6FC-4f65-9D91-7224C49458BB}"/>
          </c:extLst>
        </c:dLbl>
      </c:pivotFmt>
      <c:pivotFmt>
        <c:idx val="25"/>
        <c:dLbl>
          <c:idx val="0"/>
          <c:showLegendKey val="0"/>
          <c:showVal val="0"/>
          <c:showCatName val="0"/>
          <c:showSerName val="0"/>
          <c:showPercent val="0"/>
          <c:showBubbleSize val="0"/>
          <c:extLst>
            <c:ext xmlns:c15="http://schemas.microsoft.com/office/drawing/2012/chart" uri="{CE6537A1-D6FC-4f65-9D91-7224C49458BB}"/>
          </c:extLst>
        </c:dLbl>
      </c:pivotFmt>
      <c:pivotFmt>
        <c:idx val="26"/>
        <c:dLbl>
          <c:idx val="0"/>
          <c:showLegendKey val="0"/>
          <c:showVal val="0"/>
          <c:showCatName val="0"/>
          <c:showSerName val="0"/>
          <c:showPercent val="0"/>
          <c:showBubbleSize val="0"/>
          <c:extLst>
            <c:ext xmlns:c15="http://schemas.microsoft.com/office/drawing/2012/chart" uri="{CE6537A1-D6FC-4f65-9D91-7224C49458BB}"/>
          </c:extLst>
        </c:dLbl>
      </c:pivotFmt>
      <c:pivotFmt>
        <c:idx val="27"/>
        <c:dLbl>
          <c:idx val="0"/>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dLbl>
          <c:idx val="0"/>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208879398549758"/>
          <c:y val="0.14348240416501851"/>
          <c:w val="0.88791120601450246"/>
          <c:h val="0.75238548273543593"/>
        </c:manualLayout>
      </c:layout>
      <c:lineChart>
        <c:grouping val="standard"/>
        <c:varyColors val="0"/>
        <c:ser>
          <c:idx val="0"/>
          <c:order val="0"/>
          <c:tx>
            <c:strRef>
              <c:f>'TASK 2ii'!$J$10:$J$11</c:f>
              <c:strCache>
                <c:ptCount val="1"/>
                <c:pt idx="0">
                  <c:v>Karimnagar </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'TASK 2ii'!$I$12:$I$15</c:f>
              <c:strCache>
                <c:ptCount val="3"/>
                <c:pt idx="0">
                  <c:v>2017</c:v>
                </c:pt>
                <c:pt idx="1">
                  <c:v>2018</c:v>
                </c:pt>
                <c:pt idx="2">
                  <c:v>2019</c:v>
                </c:pt>
              </c:strCache>
            </c:strRef>
          </c:cat>
          <c:val>
            <c:numRef>
              <c:f>'TASK 2ii'!$J$12:$J$15</c:f>
              <c:numCache>
                <c:formatCode>General</c:formatCode>
                <c:ptCount val="3"/>
                <c:pt idx="0">
                  <c:v>-98.65</c:v>
                </c:pt>
                <c:pt idx="1">
                  <c:v>-24.62</c:v>
                </c:pt>
                <c:pt idx="2">
                  <c:v>-17.079999999999998</c:v>
                </c:pt>
              </c:numCache>
            </c:numRef>
          </c:val>
          <c:smooth val="0"/>
          <c:extLst>
            <c:ext xmlns:c16="http://schemas.microsoft.com/office/drawing/2014/chart" uri="{C3380CC4-5D6E-409C-BE32-E72D297353CC}">
              <c16:uniqueId val="{00000000-75DD-4EF3-A3F4-3B415146961F}"/>
            </c:ext>
          </c:extLst>
        </c:ser>
        <c:ser>
          <c:idx val="1"/>
          <c:order val="1"/>
          <c:tx>
            <c:strRef>
              <c:f>'TASK 2ii'!$K$10:$K$11</c:f>
              <c:strCache>
                <c:ptCount val="1"/>
                <c:pt idx="0">
                  <c:v>Nalgonda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'TASK 2ii'!$I$12:$I$15</c:f>
              <c:strCache>
                <c:ptCount val="3"/>
                <c:pt idx="0">
                  <c:v>2017</c:v>
                </c:pt>
                <c:pt idx="1">
                  <c:v>2018</c:v>
                </c:pt>
                <c:pt idx="2">
                  <c:v>2019</c:v>
                </c:pt>
              </c:strCache>
            </c:strRef>
          </c:cat>
          <c:val>
            <c:numRef>
              <c:f>'TASK 2ii'!$K$12:$K$15</c:f>
              <c:numCache>
                <c:formatCode>General</c:formatCode>
                <c:ptCount val="3"/>
                <c:pt idx="0">
                  <c:v>-95.87</c:v>
                </c:pt>
                <c:pt idx="1">
                  <c:v>-33.6</c:v>
                </c:pt>
                <c:pt idx="2">
                  <c:v>-12.28</c:v>
                </c:pt>
              </c:numCache>
            </c:numRef>
          </c:val>
          <c:smooth val="0"/>
          <c:extLst>
            <c:ext xmlns:c16="http://schemas.microsoft.com/office/drawing/2014/chart" uri="{C3380CC4-5D6E-409C-BE32-E72D297353CC}">
              <c16:uniqueId val="{00000043-75DD-4EF3-A3F4-3B415146961F}"/>
            </c:ext>
          </c:extLst>
        </c:ser>
        <c:ser>
          <c:idx val="2"/>
          <c:order val="2"/>
          <c:tx>
            <c:strRef>
              <c:f>'TASK 2ii'!$L$10:$L$11</c:f>
              <c:strCache>
                <c:ptCount val="1"/>
                <c:pt idx="0">
                  <c:v>Warangal (Urban)</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'TASK 2ii'!$I$12:$I$15</c:f>
              <c:strCache>
                <c:ptCount val="3"/>
                <c:pt idx="0">
                  <c:v>2017</c:v>
                </c:pt>
                <c:pt idx="1">
                  <c:v>2018</c:v>
                </c:pt>
                <c:pt idx="2">
                  <c:v>2019</c:v>
                </c:pt>
              </c:strCache>
            </c:strRef>
          </c:cat>
          <c:val>
            <c:numRef>
              <c:f>'TASK 2ii'!$L$12:$L$15</c:f>
              <c:numCache>
                <c:formatCode>General</c:formatCode>
                <c:ptCount val="3"/>
                <c:pt idx="0">
                  <c:v>-94.49</c:v>
                </c:pt>
                <c:pt idx="1">
                  <c:v>21.33</c:v>
                </c:pt>
                <c:pt idx="2">
                  <c:v>4.17</c:v>
                </c:pt>
              </c:numCache>
            </c:numRef>
          </c:val>
          <c:smooth val="0"/>
          <c:extLst>
            <c:ext xmlns:c16="http://schemas.microsoft.com/office/drawing/2014/chart" uri="{C3380CC4-5D6E-409C-BE32-E72D297353CC}">
              <c16:uniqueId val="{00000044-75DD-4EF3-A3F4-3B415146961F}"/>
            </c:ext>
          </c:extLst>
        </c:ser>
        <c:dLbls>
          <c:showLegendKey val="0"/>
          <c:showVal val="0"/>
          <c:showCatName val="0"/>
          <c:showSerName val="0"/>
          <c:showPercent val="0"/>
          <c:showBubbleSize val="0"/>
        </c:dLbls>
        <c:marker val="1"/>
        <c:smooth val="0"/>
        <c:axId val="528878472"/>
        <c:axId val="528884952"/>
      </c:lineChart>
      <c:catAx>
        <c:axId val="528878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528884952"/>
        <c:crosses val="autoZero"/>
        <c:auto val="1"/>
        <c:lblAlgn val="ctr"/>
        <c:lblOffset val="100"/>
        <c:noMultiLvlLbl val="0"/>
      </c:catAx>
      <c:valAx>
        <c:axId val="5288849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528878472"/>
        <c:crosses val="autoZero"/>
        <c:crossBetween val="between"/>
      </c:valAx>
      <c:spPr>
        <a:noFill/>
        <a:ln>
          <a:noFill/>
        </a:ln>
        <a:effectLst/>
      </c:spPr>
    </c:plotArea>
    <c:legend>
      <c:legendPos val="r"/>
      <c:layout>
        <c:manualLayout>
          <c:xMode val="edge"/>
          <c:yMode val="edge"/>
          <c:x val="0.70030573654331552"/>
          <c:y val="6.4760625852001055E-2"/>
          <c:w val="0.2853405827045094"/>
          <c:h val="0.22148840782318374"/>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[CHALLENGE 5.xlsx]TASK 2ii (2)!PivotTable3</c:name>
    <c:fmtId val="27"/>
  </c:pivotSource>
  <c:chart>
    <c:title>
      <c:tx>
        <c:rich>
          <a:bodyPr/>
          <a:lstStyle/>
          <a:p>
            <a:pPr>
              <a:defRPr/>
            </a:pPr>
            <a:r>
              <a:rPr lang="en-US" dirty="0"/>
              <a:t>TOP 3</a:t>
            </a:r>
          </a:p>
        </c:rich>
      </c:tx>
      <c:layout>
        <c:manualLayout>
          <c:xMode val="edge"/>
          <c:yMode val="edge"/>
          <c:x val="0.43223572663173199"/>
          <c:y val="1.6626268325715142E-2"/>
        </c:manualLayout>
      </c:layout>
      <c:overlay val="0"/>
    </c:title>
    <c:autoTitleDeleted val="0"/>
    <c:pivotFmts>
      <c:pivotFmt>
        <c:idx val="0"/>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delete val="1"/>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delete val="1"/>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delete val="1"/>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dLbl>
          <c:idx val="0"/>
          <c:delete val="1"/>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delete val="1"/>
          <c:extLst>
            <c:ext xmlns:c15="http://schemas.microsoft.com/office/drawing/2012/chart" uri="{CE6537A1-D6FC-4f65-9D91-7224C49458BB}"/>
          </c:extLst>
        </c:dLbl>
      </c:pivotFmt>
      <c:pivotFmt>
        <c:idx val="9"/>
        <c:dLbl>
          <c:idx val="0"/>
          <c:delete val="1"/>
          <c:extLst>
            <c:ext xmlns:c15="http://schemas.microsoft.com/office/drawing/2012/chart" uri="{CE6537A1-D6FC-4f65-9D91-7224C49458BB}"/>
          </c:extLst>
        </c:dLbl>
      </c:pivotFmt>
      <c:pivotFmt>
        <c:idx val="10"/>
        <c:dLbl>
          <c:idx val="0"/>
          <c:delete val="1"/>
          <c:extLst>
            <c:ext xmlns:c15="http://schemas.microsoft.com/office/drawing/2012/chart" uri="{CE6537A1-D6FC-4f65-9D91-7224C49458BB}"/>
          </c:extLst>
        </c:dLbl>
      </c:pivotFmt>
      <c:pivotFmt>
        <c:idx val="11"/>
        <c:dLbl>
          <c:idx val="0"/>
          <c:delete val="1"/>
          <c:extLst>
            <c:ext xmlns:c15="http://schemas.microsoft.com/office/drawing/2012/chart" uri="{CE6537A1-D6FC-4f65-9D91-7224C49458BB}"/>
          </c:extLst>
        </c:dLbl>
      </c:pivotFmt>
      <c:pivotFmt>
        <c:idx val="12"/>
        <c:dLbl>
          <c:idx val="0"/>
          <c:delete val="1"/>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delete val="1"/>
          <c:extLst>
            <c:ext xmlns:c15="http://schemas.microsoft.com/office/drawing/2012/chart" uri="{CE6537A1-D6FC-4f65-9D91-7224C49458BB}"/>
          </c:extLst>
        </c:dLbl>
      </c:pivotFmt>
      <c:pivotFmt>
        <c:idx val="14"/>
        <c:dLbl>
          <c:idx val="0"/>
          <c:delete val="1"/>
          <c:extLst>
            <c:ext xmlns:c15="http://schemas.microsoft.com/office/drawing/2012/chart" uri="{CE6537A1-D6FC-4f65-9D91-7224C49458BB}"/>
          </c:extLst>
        </c:dLbl>
      </c:pivotFmt>
      <c:pivotFmt>
        <c:idx val="15"/>
        <c:dLbl>
          <c:idx val="0"/>
          <c:delete val="1"/>
          <c:extLst>
            <c:ext xmlns:c15="http://schemas.microsoft.com/office/drawing/2012/chart" uri="{CE6537A1-D6FC-4f65-9D91-7224C49458BB}"/>
          </c:extLst>
        </c:dLbl>
      </c:pivotFmt>
      <c:pivotFmt>
        <c:idx val="16"/>
        <c:dLbl>
          <c:idx val="0"/>
          <c:delete val="1"/>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delete val="1"/>
          <c:extLst>
            <c:ext xmlns:c15="http://schemas.microsoft.com/office/drawing/2012/chart" uri="{CE6537A1-D6FC-4f65-9D91-7224C49458BB}"/>
          </c:extLst>
        </c:dLbl>
      </c:pivotFmt>
      <c:pivotFmt>
        <c:idx val="18"/>
        <c:dLbl>
          <c:idx val="0"/>
          <c:delete val="1"/>
          <c:extLst>
            <c:ext xmlns:c15="http://schemas.microsoft.com/office/drawing/2012/chart" uri="{CE6537A1-D6FC-4f65-9D91-7224C49458BB}"/>
          </c:extLst>
        </c:dLbl>
      </c:pivotFmt>
      <c:pivotFmt>
        <c:idx val="19"/>
        <c:dLbl>
          <c:idx val="0"/>
          <c:delete val="1"/>
          <c:extLst>
            <c:ext xmlns:c15="http://schemas.microsoft.com/office/drawing/2012/chart" uri="{CE6537A1-D6FC-4f65-9D91-7224C49458BB}"/>
          </c:extLst>
        </c:dLbl>
      </c:pivotFmt>
      <c:pivotFmt>
        <c:idx val="20"/>
        <c:dLbl>
          <c:idx val="0"/>
          <c:delete val="1"/>
          <c:extLst>
            <c:ext xmlns:c15="http://schemas.microsoft.com/office/drawing/2012/chart" uri="{CE6537A1-D6FC-4f65-9D91-7224C49458BB}"/>
          </c:extLst>
        </c:dLbl>
      </c:pivotFmt>
      <c:pivotFmt>
        <c:idx val="21"/>
        <c:dLbl>
          <c:idx val="0"/>
          <c:delete val="1"/>
          <c:extLst>
            <c:ext xmlns:c15="http://schemas.microsoft.com/office/drawing/2012/chart" uri="{CE6537A1-D6FC-4f65-9D91-7224C49458BB}"/>
          </c:extLst>
        </c:dLbl>
      </c:pivotFmt>
      <c:pivotFmt>
        <c:idx val="22"/>
        <c:dLbl>
          <c:idx val="0"/>
          <c:delete val="1"/>
          <c:extLst>
            <c:ext xmlns:c15="http://schemas.microsoft.com/office/drawing/2012/chart" uri="{CE6537A1-D6FC-4f65-9D91-7224C49458BB}"/>
          </c:extLst>
        </c:dLbl>
      </c:pivotFmt>
      <c:pivotFmt>
        <c:idx val="23"/>
        <c:dLbl>
          <c:idx val="0"/>
          <c:delete val="1"/>
          <c:extLst>
            <c:ext xmlns:c15="http://schemas.microsoft.com/office/drawing/2012/chart" uri="{CE6537A1-D6FC-4f65-9D91-7224C49458BB}"/>
          </c:extLst>
        </c:dLbl>
      </c:pivotFmt>
      <c:pivotFmt>
        <c:idx val="24"/>
        <c:dLbl>
          <c:idx val="0"/>
          <c:delete val="1"/>
          <c:extLst>
            <c:ext xmlns:c15="http://schemas.microsoft.com/office/drawing/2012/chart" uri="{CE6537A1-D6FC-4f65-9D91-7224C49458BB}"/>
          </c:extLst>
        </c:dLbl>
      </c:pivotFmt>
      <c:pivotFmt>
        <c:idx val="25"/>
        <c:dLbl>
          <c:idx val="0"/>
          <c:delete val="1"/>
          <c:extLst>
            <c:ext xmlns:c15="http://schemas.microsoft.com/office/drawing/2012/chart" uri="{CE6537A1-D6FC-4f65-9D91-7224C49458BB}"/>
          </c:extLst>
        </c:dLbl>
      </c:pivotFmt>
      <c:pivotFmt>
        <c:idx val="26"/>
        <c:dLbl>
          <c:idx val="0"/>
          <c:delete val="1"/>
          <c:extLst>
            <c:ext xmlns:c15="http://schemas.microsoft.com/office/drawing/2012/chart" uri="{CE6537A1-D6FC-4f65-9D91-7224C49458BB}"/>
          </c:extLst>
        </c:dLbl>
      </c:pivotFmt>
      <c:pivotFmt>
        <c:idx val="27"/>
        <c:dLbl>
          <c:idx val="0"/>
          <c:delete val="1"/>
          <c:extLst>
            <c:ext xmlns:c15="http://schemas.microsoft.com/office/drawing/2012/chart" uri="{CE6537A1-D6FC-4f65-9D91-7224C49458BB}"/>
          </c:extLst>
        </c:dLbl>
      </c:pivotFmt>
      <c:pivotFmt>
        <c:idx val="28"/>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delete val="1"/>
          <c:extLst>
            <c:ext xmlns:c15="http://schemas.microsoft.com/office/drawing/2012/chart" uri="{CE6537A1-D6FC-4f65-9D91-7224C49458BB}"/>
          </c:extLst>
        </c:dLbl>
      </c:pivotFmt>
      <c:pivotFmt>
        <c:idx val="29"/>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delete val="1"/>
          <c:extLst>
            <c:ext xmlns:c15="http://schemas.microsoft.com/office/drawing/2012/chart" uri="{CE6537A1-D6FC-4f65-9D91-7224C49458BB}"/>
          </c:extLst>
        </c:dLbl>
      </c:pivotFmt>
      <c:pivotFmt>
        <c:idx val="30"/>
        <c:dLbl>
          <c:idx val="0"/>
          <c:delete val="1"/>
          <c:extLst>
            <c:ext xmlns:c15="http://schemas.microsoft.com/office/drawing/2012/chart" uri="{CE6537A1-D6FC-4f65-9D91-7224C49458BB}"/>
          </c:extLst>
        </c:dLbl>
      </c:pivotFmt>
      <c:pivotFmt>
        <c:idx val="3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delete val="1"/>
          <c:extLst>
            <c:ext xmlns:c15="http://schemas.microsoft.com/office/drawing/2012/chart" uri="{CE6537A1-D6FC-4f65-9D91-7224C49458BB}"/>
          </c:extLst>
        </c:dLbl>
      </c:pivotFmt>
      <c:pivotFmt>
        <c:idx val="32"/>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delete val="1"/>
          <c:extLst>
            <c:ext xmlns:c15="http://schemas.microsoft.com/office/drawing/2012/chart" uri="{CE6537A1-D6FC-4f65-9D91-7224C49458BB}"/>
          </c:extLst>
        </c:dLbl>
      </c:pivotFmt>
      <c:pivotFmt>
        <c:idx val="33"/>
        <c:spPr>
          <a:solidFill>
            <a:schemeClr val="accent1"/>
          </a:solidFill>
          <a:ln w="28575" cap="rnd">
            <a:solidFill>
              <a:schemeClr val="accent1"/>
            </a:solidFill>
            <a:round/>
          </a:ln>
          <a:effectLst/>
        </c:spPr>
        <c:marker>
          <c:symbol val="circle"/>
          <c:size val="5"/>
          <c:spPr>
            <a:solidFill>
              <a:schemeClr val="accent3"/>
            </a:solidFill>
            <a:ln w="9525">
              <a:solidFill>
                <a:schemeClr val="accent3"/>
              </a:solidFill>
            </a:ln>
            <a:effectLst/>
          </c:spPr>
        </c:marker>
        <c:dLbl>
          <c:idx val="0"/>
          <c:delete val="1"/>
          <c:extLst>
            <c:ext xmlns:c15="http://schemas.microsoft.com/office/drawing/2012/chart" uri="{CE6537A1-D6FC-4f65-9D91-7224C49458BB}"/>
          </c:extLst>
        </c:dLbl>
      </c:pivotFmt>
      <c:pivotFmt>
        <c:idx val="34"/>
        <c:spPr>
          <a:ln w="28575" cap="rnd">
            <a:solidFill>
              <a:schemeClr val="accent1"/>
            </a:solidFill>
            <a:round/>
          </a:ln>
          <a:effectLst/>
        </c:spPr>
        <c:marker>
          <c:symbol val="circle"/>
          <c:size val="5"/>
          <c:spPr>
            <a:solidFill>
              <a:schemeClr val="accent1"/>
            </a:solidFill>
            <a:ln w="9525">
              <a:solidFill>
                <a:schemeClr val="accent1"/>
              </a:solidFill>
            </a:ln>
            <a:effectLst/>
          </c:spPr>
        </c:marker>
        <c:dLbl>
          <c:idx val="0"/>
          <c:delete val="1"/>
          <c:extLst>
            <c:ext xmlns:c15="http://schemas.microsoft.com/office/drawing/2012/chart" uri="{CE6537A1-D6FC-4f65-9D91-7224C49458BB}"/>
          </c:extLst>
        </c:dLbl>
      </c:pivotFmt>
      <c:pivotFmt>
        <c:idx val="35"/>
        <c:spPr>
          <a:ln w="28575" cap="rnd">
            <a:solidFill>
              <a:schemeClr val="accent1"/>
            </a:solidFill>
            <a:round/>
          </a:ln>
          <a:effectLst/>
        </c:spPr>
        <c:marker>
          <c:symbol val="circle"/>
          <c:size val="5"/>
          <c:spPr>
            <a:solidFill>
              <a:schemeClr val="accent2"/>
            </a:solidFill>
            <a:ln w="9525">
              <a:solidFill>
                <a:schemeClr val="accent2"/>
              </a:solidFill>
            </a:ln>
            <a:effectLst/>
          </c:spPr>
        </c:marker>
        <c:dLbl>
          <c:idx val="0"/>
          <c:delete val="1"/>
          <c:extLst>
            <c:ext xmlns:c15="http://schemas.microsoft.com/office/drawing/2012/chart" uri="{CE6537A1-D6FC-4f65-9D91-7224C49458BB}"/>
          </c:extLst>
        </c:dLbl>
      </c:pivotFmt>
      <c:pivotFmt>
        <c:idx val="36"/>
        <c:spPr>
          <a:ln w="28575" cap="rnd">
            <a:solidFill>
              <a:schemeClr val="accent1"/>
            </a:solidFill>
            <a:round/>
          </a:ln>
          <a:effectLst/>
        </c:spPr>
        <c:marker>
          <c:symbol val="circle"/>
          <c:size val="5"/>
          <c:spPr>
            <a:solidFill>
              <a:schemeClr val="accent3"/>
            </a:solidFill>
            <a:ln w="9525">
              <a:solidFill>
                <a:schemeClr val="accent3"/>
              </a:solidFill>
            </a:ln>
            <a:effectLst/>
          </c:spPr>
        </c:marker>
        <c:dLbl>
          <c:idx val="0"/>
          <c:delete val="1"/>
          <c:extLst>
            <c:ext xmlns:c15="http://schemas.microsoft.com/office/drawing/2012/chart" uri="{CE6537A1-D6FC-4f65-9D91-7224C49458BB}"/>
          </c:extLst>
        </c:dLbl>
      </c:pivotFmt>
      <c:pivotFmt>
        <c:idx val="37"/>
        <c:spPr>
          <a:ln w="28575" cap="rnd">
            <a:solidFill>
              <a:schemeClr val="accent1"/>
            </a:solidFill>
            <a:round/>
          </a:ln>
          <a:effectLst/>
        </c:spPr>
        <c:marker>
          <c:symbol val="circle"/>
          <c:size val="5"/>
          <c:spPr>
            <a:solidFill>
              <a:schemeClr val="accent1"/>
            </a:solidFill>
            <a:ln w="9525">
              <a:solidFill>
                <a:schemeClr val="accent1"/>
              </a:solidFill>
            </a:ln>
            <a:effectLst/>
          </c:spPr>
        </c:marker>
        <c:dLbl>
          <c:idx val="0"/>
          <c:delete val="1"/>
          <c:extLst>
            <c:ext xmlns:c15="http://schemas.microsoft.com/office/drawing/2012/chart" uri="{CE6537A1-D6FC-4f65-9D91-7224C49458BB}"/>
          </c:extLst>
        </c:dLbl>
      </c:pivotFmt>
      <c:pivotFmt>
        <c:idx val="38"/>
        <c:spPr>
          <a:ln w="28575" cap="rnd">
            <a:solidFill>
              <a:schemeClr val="accent2"/>
            </a:solidFill>
            <a:round/>
          </a:ln>
          <a:effectLst/>
        </c:spPr>
        <c:marker>
          <c:symbol val="circle"/>
          <c:size val="5"/>
          <c:spPr>
            <a:solidFill>
              <a:schemeClr val="accent2"/>
            </a:solidFill>
            <a:ln w="9525">
              <a:solidFill>
                <a:schemeClr val="accent2"/>
              </a:solidFill>
            </a:ln>
            <a:effectLst/>
          </c:spPr>
        </c:marker>
        <c:dLbl>
          <c:idx val="0"/>
          <c:delete val="1"/>
          <c:extLst>
            <c:ext xmlns:c15="http://schemas.microsoft.com/office/drawing/2012/chart" uri="{CE6537A1-D6FC-4f65-9D91-7224C49458BB}"/>
          </c:extLst>
        </c:dLbl>
      </c:pivotFmt>
      <c:pivotFmt>
        <c:idx val="39"/>
        <c:spPr>
          <a:ln w="28575" cap="rnd">
            <a:solidFill>
              <a:schemeClr val="accent3"/>
            </a:solidFill>
            <a:round/>
          </a:ln>
          <a:effectLst/>
        </c:spPr>
        <c:marker>
          <c:symbol val="circle"/>
          <c:size val="5"/>
          <c:spPr>
            <a:solidFill>
              <a:schemeClr val="accent3"/>
            </a:solidFill>
            <a:ln w="9525">
              <a:solidFill>
                <a:schemeClr val="accent3"/>
              </a:solidFill>
            </a:ln>
            <a:effectLst/>
          </c:spPr>
        </c:marker>
        <c:dLbl>
          <c:idx val="0"/>
          <c:delete val="1"/>
          <c:extLst>
            <c:ext xmlns:c15="http://schemas.microsoft.com/office/drawing/2012/chart" uri="{CE6537A1-D6FC-4f65-9D91-7224C49458BB}"/>
          </c:extLst>
        </c:dLbl>
      </c:pivotFmt>
      <c:pivotFmt>
        <c:idx val="40"/>
        <c:dLbl>
          <c:idx val="0"/>
          <c:delete val="1"/>
          <c:extLst>
            <c:ext xmlns:c15="http://schemas.microsoft.com/office/drawing/2012/chart" uri="{CE6537A1-D6FC-4f65-9D91-7224C49458BB}"/>
          </c:extLst>
        </c:dLbl>
      </c:pivotFmt>
      <c:pivotFmt>
        <c:idx val="41"/>
        <c:dLbl>
          <c:idx val="0"/>
          <c:delete val="1"/>
          <c:extLst>
            <c:ext xmlns:c15="http://schemas.microsoft.com/office/drawing/2012/chart" uri="{CE6537A1-D6FC-4f65-9D91-7224C49458BB}"/>
          </c:extLst>
        </c:dLbl>
      </c:pivotFmt>
      <c:pivotFmt>
        <c:idx val="42"/>
        <c:dLbl>
          <c:idx val="0"/>
          <c:delete val="1"/>
          <c:extLst>
            <c:ext xmlns:c15="http://schemas.microsoft.com/office/drawing/2012/chart" uri="{CE6537A1-D6FC-4f65-9D91-7224C49458BB}"/>
          </c:extLst>
        </c:dLbl>
      </c:pivotFmt>
      <c:pivotFmt>
        <c:idx val="43"/>
        <c:dLbl>
          <c:idx val="0"/>
          <c:delete val="1"/>
          <c:extLst>
            <c:ext xmlns:c15="http://schemas.microsoft.com/office/drawing/2012/chart" uri="{CE6537A1-D6FC-4f65-9D91-7224C49458BB}"/>
          </c:extLst>
        </c:dLbl>
      </c:pivotFmt>
      <c:pivotFmt>
        <c:idx val="44"/>
        <c:dLbl>
          <c:idx val="0"/>
          <c:delete val="1"/>
          <c:extLst>
            <c:ext xmlns:c15="http://schemas.microsoft.com/office/drawing/2012/chart" uri="{CE6537A1-D6FC-4f65-9D91-7224C49458BB}"/>
          </c:extLst>
        </c:dLbl>
      </c:pivotFmt>
      <c:pivotFmt>
        <c:idx val="45"/>
        <c:dLbl>
          <c:idx val="0"/>
          <c:delete val="1"/>
          <c:extLst>
            <c:ext xmlns:c15="http://schemas.microsoft.com/office/drawing/2012/chart" uri="{CE6537A1-D6FC-4f65-9D91-7224C49458BB}"/>
          </c:extLst>
        </c:dLbl>
      </c:pivotFmt>
      <c:pivotFmt>
        <c:idx val="46"/>
        <c:dLbl>
          <c:idx val="0"/>
          <c:delete val="1"/>
          <c:extLst>
            <c:ext xmlns:c15="http://schemas.microsoft.com/office/drawing/2012/chart" uri="{CE6537A1-D6FC-4f65-9D91-7224C49458BB}"/>
          </c:extLst>
        </c:dLbl>
      </c:pivotFmt>
      <c:pivotFmt>
        <c:idx val="47"/>
        <c:dLbl>
          <c:idx val="0"/>
          <c:delete val="1"/>
          <c:extLst>
            <c:ext xmlns:c15="http://schemas.microsoft.com/office/drawing/2012/chart" uri="{CE6537A1-D6FC-4f65-9D91-7224C49458BB}"/>
          </c:extLst>
        </c:dLbl>
      </c:pivotFmt>
      <c:pivotFmt>
        <c:idx val="48"/>
        <c:dLbl>
          <c:idx val="0"/>
          <c:delete val="1"/>
          <c:extLst>
            <c:ext xmlns:c15="http://schemas.microsoft.com/office/drawing/2012/chart" uri="{CE6537A1-D6FC-4f65-9D91-7224C49458BB}"/>
          </c:extLst>
        </c:dLbl>
      </c:pivotFmt>
      <c:pivotFmt>
        <c:idx val="49"/>
        <c:dLbl>
          <c:idx val="0"/>
          <c:delete val="1"/>
          <c:extLst>
            <c:ext xmlns:c15="http://schemas.microsoft.com/office/drawing/2012/chart" uri="{CE6537A1-D6FC-4f65-9D91-7224C49458BB}"/>
          </c:extLst>
        </c:dLbl>
      </c:pivotFmt>
      <c:pivotFmt>
        <c:idx val="50"/>
        <c:dLbl>
          <c:idx val="0"/>
          <c:delete val="1"/>
          <c:extLst>
            <c:ext xmlns:c15="http://schemas.microsoft.com/office/drawing/2012/chart" uri="{CE6537A1-D6FC-4f65-9D91-7224C49458BB}"/>
          </c:extLst>
        </c:dLbl>
      </c:pivotFmt>
      <c:pivotFmt>
        <c:idx val="51"/>
        <c:dLbl>
          <c:idx val="0"/>
          <c:delete val="1"/>
          <c:extLst>
            <c:ext xmlns:c15="http://schemas.microsoft.com/office/drawing/2012/chart" uri="{CE6537A1-D6FC-4f65-9D91-7224C49458BB}"/>
          </c:extLst>
        </c:dLbl>
      </c:pivotFmt>
      <c:pivotFmt>
        <c:idx val="52"/>
        <c:dLbl>
          <c:idx val="0"/>
          <c:delete val="1"/>
          <c:extLst>
            <c:ext xmlns:c15="http://schemas.microsoft.com/office/drawing/2012/chart" uri="{CE6537A1-D6FC-4f65-9D91-7224C49458BB}"/>
          </c:extLst>
        </c:dLbl>
      </c:pivotFmt>
      <c:pivotFmt>
        <c:idx val="53"/>
        <c:dLbl>
          <c:idx val="0"/>
          <c:delete val="1"/>
          <c:extLst>
            <c:ext xmlns:c15="http://schemas.microsoft.com/office/drawing/2012/chart" uri="{CE6537A1-D6FC-4f65-9D91-7224C49458BB}"/>
          </c:extLst>
        </c:dLbl>
      </c:pivotFmt>
      <c:pivotFmt>
        <c:idx val="54"/>
        <c:dLbl>
          <c:idx val="0"/>
          <c:delete val="1"/>
          <c:extLst>
            <c:ext xmlns:c15="http://schemas.microsoft.com/office/drawing/2012/chart" uri="{CE6537A1-D6FC-4f65-9D91-7224C49458BB}"/>
          </c:extLst>
        </c:dLbl>
      </c:pivotFmt>
      <c:pivotFmt>
        <c:idx val="55"/>
        <c:dLbl>
          <c:idx val="0"/>
          <c:delete val="1"/>
          <c:extLst>
            <c:ext xmlns:c15="http://schemas.microsoft.com/office/drawing/2012/chart" uri="{CE6537A1-D6FC-4f65-9D91-7224C49458BB}"/>
          </c:extLst>
        </c:dLbl>
      </c:pivotFmt>
    </c:pivotFmts>
    <c:plotArea>
      <c:layout>
        <c:manualLayout>
          <c:layoutTarget val="inner"/>
          <c:xMode val="edge"/>
          <c:yMode val="edge"/>
          <c:x val="7.4922768800241429E-2"/>
          <c:y val="0.22272436875623106"/>
          <c:w val="0.88791120601450246"/>
          <c:h val="0.75238548273543593"/>
        </c:manualLayout>
      </c:layout>
      <c:lineChart>
        <c:grouping val="standard"/>
        <c:varyColors val="0"/>
        <c:ser>
          <c:idx val="0"/>
          <c:order val="0"/>
          <c:tx>
            <c:strRef>
              <c:f>'TASK 2ii (2)'!$J$10:$J$11</c:f>
              <c:strCache>
                <c:ptCount val="1"/>
                <c:pt idx="0">
                  <c:v>Bhadradri Kothagudem </c:v>
                </c:pt>
              </c:strCache>
            </c:strRef>
          </c:tx>
          <c:cat>
            <c:strRef>
              <c:f>'TASK 2ii (2)'!$I$12:$I$15</c:f>
              <c:strCache>
                <c:ptCount val="3"/>
                <c:pt idx="0">
                  <c:v>2017</c:v>
                </c:pt>
                <c:pt idx="1">
                  <c:v>2018</c:v>
                </c:pt>
                <c:pt idx="2">
                  <c:v>2019</c:v>
                </c:pt>
              </c:strCache>
            </c:strRef>
          </c:cat>
          <c:val>
            <c:numRef>
              <c:f>'TASK 2ii (2)'!$J$12:$J$15</c:f>
              <c:numCache>
                <c:formatCode>General</c:formatCode>
                <c:ptCount val="3"/>
                <c:pt idx="0">
                  <c:v>360.54</c:v>
                </c:pt>
                <c:pt idx="1">
                  <c:v>-7.19</c:v>
                </c:pt>
                <c:pt idx="2">
                  <c:v>237.32</c:v>
                </c:pt>
              </c:numCache>
            </c:numRef>
          </c:val>
          <c:smooth val="0"/>
          <c:extLst>
            <c:ext xmlns:c16="http://schemas.microsoft.com/office/drawing/2014/chart" uri="{C3380CC4-5D6E-409C-BE32-E72D297353CC}">
              <c16:uniqueId val="{00000000-2C07-4BA9-879E-7E994ECA1A7C}"/>
            </c:ext>
          </c:extLst>
        </c:ser>
        <c:ser>
          <c:idx val="1"/>
          <c:order val="1"/>
          <c:tx>
            <c:strRef>
              <c:f>'TASK 2ii (2)'!$K$10:$K$11</c:f>
              <c:strCache>
                <c:ptCount val="1"/>
                <c:pt idx="0">
                  <c:v>Mancherial</c:v>
                </c:pt>
              </c:strCache>
            </c:strRef>
          </c:tx>
          <c:cat>
            <c:strRef>
              <c:f>'TASK 2ii (2)'!$I$12:$I$15</c:f>
              <c:strCache>
                <c:ptCount val="3"/>
                <c:pt idx="0">
                  <c:v>2017</c:v>
                </c:pt>
                <c:pt idx="1">
                  <c:v>2018</c:v>
                </c:pt>
                <c:pt idx="2">
                  <c:v>2019</c:v>
                </c:pt>
              </c:strCache>
            </c:strRef>
          </c:cat>
          <c:val>
            <c:numRef>
              <c:f>'TASK 2ii (2)'!$K$12:$K$15</c:f>
              <c:numCache>
                <c:formatCode>General</c:formatCode>
                <c:ptCount val="3"/>
                <c:pt idx="0">
                  <c:v>2355.36</c:v>
                </c:pt>
                <c:pt idx="1">
                  <c:v>107.7</c:v>
                </c:pt>
                <c:pt idx="2">
                  <c:v>-32.21</c:v>
                </c:pt>
              </c:numCache>
            </c:numRef>
          </c:val>
          <c:smooth val="0"/>
          <c:extLst>
            <c:ext xmlns:c16="http://schemas.microsoft.com/office/drawing/2014/chart" uri="{C3380CC4-5D6E-409C-BE32-E72D297353CC}">
              <c16:uniqueId val="{00000001-2C07-4BA9-879E-7E994ECA1A7C}"/>
            </c:ext>
          </c:extLst>
        </c:ser>
        <c:ser>
          <c:idx val="2"/>
          <c:order val="2"/>
          <c:tx>
            <c:strRef>
              <c:f>'TASK 2ii (2)'!$L$10:$L$11</c:f>
              <c:strCache>
                <c:ptCount val="1"/>
                <c:pt idx="0">
                  <c:v>Warangal (Rural)</c:v>
                </c:pt>
              </c:strCache>
            </c:strRef>
          </c:tx>
          <c:cat>
            <c:strRef>
              <c:f>'TASK 2ii (2)'!$I$12:$I$15</c:f>
              <c:strCache>
                <c:ptCount val="3"/>
                <c:pt idx="0">
                  <c:v>2017</c:v>
                </c:pt>
                <c:pt idx="1">
                  <c:v>2018</c:v>
                </c:pt>
                <c:pt idx="2">
                  <c:v>2019</c:v>
                </c:pt>
              </c:strCache>
            </c:strRef>
          </c:cat>
          <c:val>
            <c:numRef>
              <c:f>'TASK 2ii (2)'!$L$12:$L$15</c:f>
              <c:numCache>
                <c:formatCode>General</c:formatCode>
                <c:ptCount val="3"/>
                <c:pt idx="0">
                  <c:v>641.03</c:v>
                </c:pt>
                <c:pt idx="1">
                  <c:v>109.31</c:v>
                </c:pt>
                <c:pt idx="2">
                  <c:v>17.04</c:v>
                </c:pt>
              </c:numCache>
            </c:numRef>
          </c:val>
          <c:smooth val="0"/>
          <c:extLst>
            <c:ext xmlns:c16="http://schemas.microsoft.com/office/drawing/2014/chart" uri="{C3380CC4-5D6E-409C-BE32-E72D297353CC}">
              <c16:uniqueId val="{00000002-2C07-4BA9-879E-7E994ECA1A7C}"/>
            </c:ext>
          </c:extLst>
        </c:ser>
        <c:dLbls>
          <c:showLegendKey val="0"/>
          <c:showVal val="0"/>
          <c:showCatName val="0"/>
          <c:showSerName val="0"/>
          <c:showPercent val="0"/>
          <c:showBubbleSize val="0"/>
        </c:dLbls>
        <c:marker val="1"/>
        <c:smooth val="0"/>
        <c:axId val="528878472"/>
        <c:axId val="528884952"/>
      </c:lineChart>
      <c:catAx>
        <c:axId val="528878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528884952"/>
        <c:crosses val="autoZero"/>
        <c:auto val="1"/>
        <c:lblAlgn val="ctr"/>
        <c:lblOffset val="100"/>
        <c:noMultiLvlLbl val="0"/>
      </c:catAx>
      <c:valAx>
        <c:axId val="5288849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528878472"/>
        <c:crosses val="autoZero"/>
        <c:crossBetween val="between"/>
      </c:valAx>
    </c:plotArea>
    <c:legend>
      <c:legendPos val="r"/>
      <c:layout>
        <c:manualLayout>
          <c:xMode val="edge"/>
          <c:yMode val="edge"/>
          <c:x val="0.69566005468828596"/>
          <c:y val="6.4760625852001055E-2"/>
          <c:w val="0.29411744263674355"/>
          <c:h val="0.32222951712472903"/>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'TASK 1'!$A$2:$A$11</cx:f>
        <cx:lvl ptCount="10">
          <cx:pt idx="0">Hyderabad</cx:pt>
          <cx:pt idx="1">Rajanna Sircilla </cx:pt>
          <cx:pt idx="2">Warangal (Urban)</cx:pt>
          <cx:pt idx="3">Yadadri Bhongir</cx:pt>
          <cx:pt idx="4">Bhadradri Kothagudem </cx:pt>
          <cx:pt idx="5">Medak </cx:pt>
          <cx:pt idx="6">Jayashankar Bhoopalpally</cx:pt>
          <cx:pt idx="7">Mahbubnagar</cx:pt>
          <cx:pt idx="8">Nirmal</cx:pt>
          <cx:pt idx="9">Jagtial </cx:pt>
        </cx:lvl>
      </cx:strDim>
      <cx:numDim type="size">
        <cx:f>'TASK 1'!$B$2:$B$11</cx:f>
        <cx:lvl ptCount="10" formatCode="0">
          <cx:pt idx="0">83900960</cx:pt>
          <cx:pt idx="1">41763276</cx:pt>
          <cx:pt idx="2">30726603</cx:pt>
          <cx:pt idx="3">26893080</cx:pt>
          <cx:pt idx="4">21600962</cx:pt>
          <cx:pt idx="5">20542639</cx:pt>
          <cx:pt idx="6">19632865</cx:pt>
          <cx:pt idx="7">17180118</cx:pt>
          <cx:pt idx="8">13315796</cx:pt>
          <cx:pt idx="9">11303514</cx:pt>
        </cx:lvl>
      </cx:numDim>
    </cx:data>
  </cx:chartData>
  <cx:chart>
    <cx:plotArea>
      <cx:plotAreaRegion>
        <cx:series layoutId="treemap" uniqueId="{7B95F7C8-EA8F-4353-8C1C-A0597F59CE8D}">
          <cx:tx>
            <cx:txData>
              <cx:f>'TASK 1'!$B$1</cx:f>
              <cx:v>TOTAL_VISITORS</cx:v>
            </cx:txData>
          </cx:tx>
          <cx:dataLabels>
            <cx:txPr>
              <a:bodyPr spcFirstLastPara="1" vertOverflow="ellipsis" horzOverflow="overflow" wrap="square" lIns="0" tIns="0" rIns="0" bIns="0" anchor="ctr" anchorCtr="1"/>
              <a:lstStyle/>
              <a:p>
                <a:pPr algn="ctr" rtl="0">
                  <a:defRPr sz="1050" b="1">
                    <a:ln>
                      <a:noFill/>
                    </a:ln>
                    <a:solidFill>
                      <a:schemeClr val="bg1"/>
                    </a:solidFill>
                  </a:defRPr>
                </a:pPr>
                <a:endParaRPr lang="en-US" sz="1050" b="1" i="0" u="none" strike="noStrike" kern="1200" baseline="0">
                  <a:ln>
                    <a:noFill/>
                  </a:ln>
                  <a:solidFill>
                    <a:schemeClr val="bg1"/>
                  </a:solidFill>
                  <a:latin typeface="Calibri" panose="020F0502020204030204"/>
                </a:endParaRPr>
              </a:p>
            </cx:txPr>
            <cx:visibility seriesName="0" categoryName="1" value="0"/>
          </cx:dataLabels>
          <cx:dataId val="0"/>
          <cx:layoutPr/>
        </cx:series>
      </cx:plotAreaRegion>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'TASK 5'!$A$2:$A$4</cx:f>
        <cx:lvl ptCount="3">
          <cx:pt idx="0">Nirmal</cx:pt>
          <cx:pt idx="1">Jangaon </cx:pt>
          <cx:pt idx="2">Adilabad</cx:pt>
        </cx:lvl>
      </cx:strDim>
      <cx:numDim type="val">
        <cx:f>'TASK 5'!$B$2:$B$4</cx:f>
        <cx:lvl ptCount="3" formatCode="General">
          <cx:pt idx="0">6657898</cx:pt>
          <cx:pt idx="1">413140</cx:pt>
          <cx:pt idx="2">228799.22</cx:pt>
        </cx:lvl>
      </cx:numDim>
    </cx:data>
  </cx:chartData>
  <cx:chart>
    <cx:title pos="t" align="ctr" overlay="0">
      <cx:tx>
        <cx:txData>
          <cx:v>top 3 districts with high domestic to foreign tourist ratio</cx:v>
        </cx:txData>
      </cx:tx>
      <cx:txPr>
        <a:bodyPr spcFirstLastPara="1" vertOverflow="ellipsis" horzOverflow="overflow" wrap="square" lIns="0" tIns="0" rIns="0" bIns="0" anchor="ctr" anchorCtr="1"/>
        <a:lstStyle/>
        <a:p>
          <a:r>
            <a:rPr lang="en-US" sz="1400" b="1"/>
            <a:t>top 3 districts with high domestic to foreign tourist ratio</a:t>
          </a:r>
        </a:p>
      </cx:txPr>
    </cx:title>
    <cx:plotArea>
      <cx:plotAreaRegion>
        <cx:series layoutId="funnel" uniqueId="{502F4B94-BEA9-496A-B3ED-A5FE4261368D}">
          <cx:dataId val="0"/>
          <cx:layoutPr>
            <cx:parentLabelLayout val="overlapping"/>
          </cx:layoutPr>
        </cx:series>
      </cx:plotAreaRegion>
      <cx:axis id="0">
        <cx:catScaling/>
        <cx:tickLabels/>
        <cx:txPr>
          <a:bodyPr spcFirstLastPara="1" vertOverflow="ellipsis" horzOverflow="overflow" wrap="square" lIns="0" tIns="0" rIns="0" bIns="0" anchor="ctr" anchorCtr="1"/>
          <a:lstStyle/>
          <a:p>
            <a:pPr algn="ctr" rtl="0">
              <a:defRPr sz="1050" b="1"/>
            </a:pPr>
            <a:endParaRPr lang="en-US" sz="1050" b="1" i="0" u="none" strike="noStrike" baseline="0">
              <a:solidFill>
                <a:srgbClr val="000000">
                  <a:lumMod val="65000"/>
                  <a:lumOff val="35000"/>
                </a:srgbClr>
              </a:solidFill>
              <a:latin typeface="Corbel" panose="020B0503020204020204"/>
            </a:endParaRPr>
          </a:p>
        </cx:txPr>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'TASK 5'!$A$20:$A$22</cx:f>
        <cx:lvl ptCount="3">
          <cx:pt idx="0">Hyderabad</cx:pt>
          <cx:pt idx="1">Warangal (Rural)</cx:pt>
          <cx:pt idx="2">Mulugu</cx:pt>
        </cx:lvl>
      </cx:strDim>
      <cx:numDim type="val">
        <cx:f>'TASK 5'!$B$20:$B$22</cx:f>
        <cx:lvl ptCount="3" formatCode="General">
          <cx:pt idx="0">80.299999999999997</cx:pt>
          <cx:pt idx="1">2677</cx:pt>
          <cx:pt idx="2">3164.8699999999999</cx:pt>
        </cx:lvl>
      </cx:numDim>
    </cx:data>
  </cx:chartData>
  <cx:chart>
    <cx:title pos="t" align="ctr" overlay="0">
      <cx:tx>
        <cx:txData>
          <cx:v>bottom 3 districts with high domestic to foreign tourist ratio</cx:v>
        </cx:txData>
      </cx:tx>
      <cx:txPr>
        <a:bodyPr spcFirstLastPara="1" vertOverflow="ellipsis" horzOverflow="overflow" wrap="square" lIns="0" tIns="0" rIns="0" bIns="0" anchor="ctr" anchorCtr="1"/>
        <a:lstStyle/>
        <a:p>
          <a:r>
            <a:rPr lang="en-US" sz="1400" b="1"/>
            <a:t>bottom 3 districts with high domestic to foreign tourist ratio</a:t>
          </a:r>
        </a:p>
      </cx:txPr>
    </cx:title>
    <cx:plotArea>
      <cx:plotAreaRegion>
        <cx:series layoutId="funnel" uniqueId="{B18E27C2-68CD-4F93-90D8-FA78ACC8B178}">
          <cx:tx>
            <cx:txData>
              <cx:f>'TASK 5'!$B$19</cx:f>
              <cx:v>RATIO</cx:v>
            </cx:txData>
          </cx:tx>
          <cx:dataId val="0"/>
        </cx:series>
      </cx:plotAreaRegion>
      <cx:axis id="0">
        <cx:catScaling gapWidth="0.0599999987"/>
        <cx:tickLabels/>
        <cx:txPr>
          <a:bodyPr spcFirstLastPara="1" vertOverflow="ellipsis" horzOverflow="overflow" wrap="square" lIns="0" tIns="0" rIns="0" bIns="0" anchor="ctr" anchorCtr="1"/>
          <a:lstStyle/>
          <a:p>
            <a:pPr algn="ctr" rtl="0">
              <a:defRPr sz="1050" b="1"/>
            </a:pPr>
            <a:endParaRPr lang="en-US" sz="1050" b="1" i="0" u="none" strike="noStrike" baseline="0">
              <a:solidFill>
                <a:srgbClr val="000000">
                  <a:lumMod val="65000"/>
                  <a:lumOff val="35000"/>
                </a:srgbClr>
              </a:solidFill>
              <a:latin typeface="Corbel" panose="020B0503020204020204"/>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2.png"/></Relationships>
</file>

<file path=ppt/diagrams/_rels/data10.xml.rels><?xml version="1.0" encoding="UTF-8" standalone="yes"?>
<Relationships xmlns="http://schemas.openxmlformats.org/package/2006/relationships"><Relationship Id="rId1" Type="http://schemas.openxmlformats.org/officeDocument/2006/relationships/image" Target="../media/image2.png"/></Relationships>
</file>

<file path=ppt/diagrams/_rels/data11.xml.rels><?xml version="1.0" encoding="UTF-8" standalone="yes"?>
<Relationships xmlns="http://schemas.openxmlformats.org/package/2006/relationships"><Relationship Id="rId1" Type="http://schemas.openxmlformats.org/officeDocument/2006/relationships/image" Target="../media/image2.png"/></Relationships>
</file>

<file path=ppt/diagrams/_rels/data12.xml.rels><?xml version="1.0" encoding="UTF-8" standalone="yes"?>
<Relationships xmlns="http://schemas.openxmlformats.org/package/2006/relationships"><Relationship Id="rId1" Type="http://schemas.openxmlformats.org/officeDocument/2006/relationships/image" Target="../media/image2.png"/></Relationships>
</file>

<file path=ppt/diagrams/_rels/data13.xml.rels><?xml version="1.0" encoding="UTF-8" standalone="yes"?>
<Relationships xmlns="http://schemas.openxmlformats.org/package/2006/relationships"><Relationship Id="rId1" Type="http://schemas.openxmlformats.org/officeDocument/2006/relationships/image" Target="../media/image2.png"/></Relationships>
</file>

<file path=ppt/diagrams/_rels/data14.xml.rels><?xml version="1.0" encoding="UTF-8" standalone="yes"?>
<Relationships xmlns="http://schemas.openxmlformats.org/package/2006/relationships"><Relationship Id="rId1" Type="http://schemas.openxmlformats.org/officeDocument/2006/relationships/image" Target="../media/image2.png"/></Relationships>
</file>

<file path=ppt/diagrams/_rels/data15.xml.rels><?xml version="1.0" encoding="UTF-8" standalone="yes"?>
<Relationships xmlns="http://schemas.openxmlformats.org/package/2006/relationships"><Relationship Id="rId1" Type="http://schemas.openxmlformats.org/officeDocument/2006/relationships/image" Target="../media/image2.png"/></Relationships>
</file>

<file path=ppt/diagrams/_rels/data16.xml.rels><?xml version="1.0" encoding="UTF-8" standalone="yes"?>
<Relationships xmlns="http://schemas.openxmlformats.org/package/2006/relationships"><Relationship Id="rId1" Type="http://schemas.openxmlformats.org/officeDocument/2006/relationships/image" Target="../media/image2.png"/></Relationships>
</file>

<file path=ppt/diagrams/_rels/data17.xml.rels><?xml version="1.0" encoding="UTF-8" standalone="yes"?>
<Relationships xmlns="http://schemas.openxmlformats.org/package/2006/relationships"><Relationship Id="rId1" Type="http://schemas.openxmlformats.org/officeDocument/2006/relationships/image" Target="../media/image2.png"/></Relationships>
</file>

<file path=ppt/diagrams/_rels/data18.xml.rels><?xml version="1.0" encoding="UTF-8" standalone="yes"?>
<Relationships xmlns="http://schemas.openxmlformats.org/package/2006/relationships"><Relationship Id="rId1" Type="http://schemas.openxmlformats.org/officeDocument/2006/relationships/image" Target="../media/image2.png"/></Relationships>
</file>

<file path=ppt/diagrams/_rels/data19.xml.rels><?xml version="1.0" encoding="UTF-8" standalone="yes"?>
<Relationships xmlns="http://schemas.openxmlformats.org/package/2006/relationships"><Relationship Id="rId1" Type="http://schemas.openxmlformats.org/officeDocument/2006/relationships/image" Target="../media/image2.png"/></Relationships>
</file>

<file path=ppt/diagrams/_rels/data2.xml.rels><?xml version="1.0" encoding="UTF-8" standalone="yes"?>
<Relationships xmlns="http://schemas.openxmlformats.org/package/2006/relationships"><Relationship Id="rId1" Type="http://schemas.openxmlformats.org/officeDocument/2006/relationships/image" Target="../media/image2.png"/></Relationships>
</file>

<file path=ppt/diagrams/_rels/data20.xml.rels><?xml version="1.0" encoding="UTF-8" standalone="yes"?>
<Relationships xmlns="http://schemas.openxmlformats.org/package/2006/relationships"><Relationship Id="rId1" Type="http://schemas.openxmlformats.org/officeDocument/2006/relationships/image" Target="../media/image2.png"/></Relationships>
</file>

<file path=ppt/diagrams/_rels/data21.xml.rels><?xml version="1.0" encoding="UTF-8" standalone="yes"?>
<Relationships xmlns="http://schemas.openxmlformats.org/package/2006/relationships"><Relationship Id="rId1" Type="http://schemas.openxmlformats.org/officeDocument/2006/relationships/image" Target="../media/image2.png"/></Relationships>
</file>

<file path=ppt/diagrams/_rels/data3.xml.rels><?xml version="1.0" encoding="UTF-8" standalone="yes"?>
<Relationships xmlns="http://schemas.openxmlformats.org/package/2006/relationships"><Relationship Id="rId1" Type="http://schemas.openxmlformats.org/officeDocument/2006/relationships/image" Target="../media/image2.png"/></Relationships>
</file>

<file path=ppt/diagrams/_rels/data4.xml.rels><?xml version="1.0" encoding="UTF-8" standalone="yes"?>
<Relationships xmlns="http://schemas.openxmlformats.org/package/2006/relationships"><Relationship Id="rId1" Type="http://schemas.openxmlformats.org/officeDocument/2006/relationships/image" Target="../media/image2.png"/></Relationships>
</file>

<file path=ppt/diagrams/_rels/data5.xml.rels><?xml version="1.0" encoding="UTF-8" standalone="yes"?>
<Relationships xmlns="http://schemas.openxmlformats.org/package/2006/relationships"><Relationship Id="rId1" Type="http://schemas.openxmlformats.org/officeDocument/2006/relationships/image" Target="../media/image2.png"/></Relationships>
</file>

<file path=ppt/diagrams/_rels/data6.xml.rels><?xml version="1.0" encoding="UTF-8" standalone="yes"?>
<Relationships xmlns="http://schemas.openxmlformats.org/package/2006/relationships"><Relationship Id="rId1" Type="http://schemas.openxmlformats.org/officeDocument/2006/relationships/image" Target="../media/image2.png"/></Relationships>
</file>

<file path=ppt/diagrams/_rels/data7.xml.rels><?xml version="1.0" encoding="UTF-8" standalone="yes"?>
<Relationships xmlns="http://schemas.openxmlformats.org/package/2006/relationships"><Relationship Id="rId1" Type="http://schemas.openxmlformats.org/officeDocument/2006/relationships/image" Target="../media/image2.png"/></Relationships>
</file>

<file path=ppt/diagrams/_rels/data8.xml.rels><?xml version="1.0" encoding="UTF-8" standalone="yes"?>
<Relationships xmlns="http://schemas.openxmlformats.org/package/2006/relationships"><Relationship Id="rId1" Type="http://schemas.openxmlformats.org/officeDocument/2006/relationships/image" Target="../media/image2.png"/></Relationships>
</file>

<file path=ppt/diagrams/_rels/data9.xml.rels><?xml version="1.0" encoding="UTF-8" standalone="yes"?>
<Relationships xmlns="http://schemas.openxmlformats.org/package/2006/relationships"><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1362DA-B794-45B9-9BEE-599A1FD4F7C7}" type="doc">
      <dgm:prSet loTypeId="urn:microsoft.com/office/officeart/2009/3/layout/PhasedProcess" loCatId="process" qsTypeId="urn:microsoft.com/office/officeart/2005/8/quickstyle/simple3" qsCatId="simple" csTypeId="urn:microsoft.com/office/officeart/2005/8/colors/accent0_3" csCatId="mainScheme" phldr="1"/>
      <dgm:spPr/>
      <dgm:t>
        <a:bodyPr/>
        <a:lstStyle/>
        <a:p>
          <a:endParaRPr lang="en-ZA"/>
        </a:p>
      </dgm:t>
    </dgm:pt>
    <dgm:pt modelId="{7F997771-75EA-4896-A86B-88DEFCAAF0DF}" type="pres">
      <dgm:prSet presAssocID="{6A1362DA-B794-45B9-9BEE-599A1FD4F7C7}" presName="Name0" presStyleCnt="0">
        <dgm:presLayoutVars>
          <dgm:chMax val="3"/>
          <dgm:chPref val="3"/>
          <dgm:bulletEnabled val="1"/>
          <dgm:dir/>
          <dgm:animLvl val="lvl"/>
        </dgm:presLayoutVars>
      </dgm:prSet>
      <dgm:spPr/>
    </dgm:pt>
    <dgm:pt modelId="{2F199568-9382-4F57-8637-EA89AB21FD2E}" type="pres">
      <dgm:prSet presAssocID="{6A1362DA-B794-45B9-9BEE-599A1FD4F7C7}" presName="middleComposite" presStyleCnt="0"/>
      <dgm:spPr/>
    </dgm:pt>
    <dgm:pt modelId="{2C6B576E-83E6-4A2B-86DA-256C01041219}" type="pres">
      <dgm:prSet presAssocID="{6A1362DA-B794-45B9-9BEE-599A1FD4F7C7}" presName="leftComposite" presStyleCnt="0"/>
      <dgm:spPr/>
    </dgm:pt>
    <dgm:pt modelId="{2F20CFD9-9E25-4178-B585-093FFDC4B696}" type="pres">
      <dgm:prSet presAssocID="{6A1362DA-B794-45B9-9BEE-599A1FD4F7C7}" presName="parentText1" presStyleLbl="revTx" presStyleIdx="0" presStyleCnt="1">
        <dgm:presLayoutVars>
          <dgm:chMax val="4"/>
          <dgm:chPref val="3"/>
          <dgm:bulletEnabled val="1"/>
        </dgm:presLayoutVars>
      </dgm:prSet>
      <dgm:spPr/>
    </dgm:pt>
  </dgm:ptLst>
  <dgm:cxnLst>
    <dgm:cxn modelId="{9F72A209-3E49-4599-9DCA-9C049022F59C}" type="presOf" srcId="{6A1362DA-B794-45B9-9BEE-599A1FD4F7C7}" destId="{7F997771-75EA-4896-A86B-88DEFCAAF0DF}" srcOrd="0" destOrd="0" presId="urn:microsoft.com/office/officeart/2009/3/layout/PhasedProcess"/>
    <dgm:cxn modelId="{5A39184B-789C-424C-9F77-D2C886162712}" type="presParOf" srcId="{7F997771-75EA-4896-A86B-88DEFCAAF0DF}" destId="{2F199568-9382-4F57-8637-EA89AB21FD2E}" srcOrd="0" destOrd="0" presId="urn:microsoft.com/office/officeart/2009/3/layout/PhasedProcess"/>
    <dgm:cxn modelId="{5716EB85-A799-4BF1-8F79-8F379BE194C2}" type="presParOf" srcId="{7F997771-75EA-4896-A86B-88DEFCAAF0DF}" destId="{2C6B576E-83E6-4A2B-86DA-256C01041219}" srcOrd="1" destOrd="0" presId="urn:microsoft.com/office/officeart/2009/3/layout/PhasedProcess"/>
    <dgm:cxn modelId="{55CB1FD3-BBB7-4B7D-A899-0B561FDC1E8D}" type="presParOf" srcId="{7F997771-75EA-4896-A86B-88DEFCAAF0DF}" destId="{2F20CFD9-9E25-4178-B585-093FFDC4B696}" srcOrd="2" destOrd="0" presId="urn:microsoft.com/office/officeart/2009/3/layout/PhasedProcess"/>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A1362DA-B794-45B9-9BEE-599A1FD4F7C7}" type="doc">
      <dgm:prSet loTypeId="urn:microsoft.com/office/officeart/2009/3/layout/PhasedProcess" loCatId="process" qsTypeId="urn:microsoft.com/office/officeart/2005/8/quickstyle/simple3" qsCatId="simple" csTypeId="urn:microsoft.com/office/officeart/2005/8/colors/accent0_3" csCatId="mainScheme" phldr="1"/>
      <dgm:spPr/>
      <dgm:t>
        <a:bodyPr/>
        <a:lstStyle/>
        <a:p>
          <a:endParaRPr lang="en-ZA"/>
        </a:p>
      </dgm:t>
    </dgm:pt>
    <dgm:pt modelId="{7F997771-75EA-4896-A86B-88DEFCAAF0DF}" type="pres">
      <dgm:prSet presAssocID="{6A1362DA-B794-45B9-9BEE-599A1FD4F7C7}" presName="Name0" presStyleCnt="0">
        <dgm:presLayoutVars>
          <dgm:chMax val="3"/>
          <dgm:chPref val="3"/>
          <dgm:bulletEnabled val="1"/>
          <dgm:dir/>
          <dgm:animLvl val="lvl"/>
        </dgm:presLayoutVars>
      </dgm:prSet>
      <dgm:spPr/>
    </dgm:pt>
    <dgm:pt modelId="{2F199568-9382-4F57-8637-EA89AB21FD2E}" type="pres">
      <dgm:prSet presAssocID="{6A1362DA-B794-45B9-9BEE-599A1FD4F7C7}" presName="middleComposite" presStyleCnt="0"/>
      <dgm:spPr/>
    </dgm:pt>
    <dgm:pt modelId="{2C6B576E-83E6-4A2B-86DA-256C01041219}" type="pres">
      <dgm:prSet presAssocID="{6A1362DA-B794-45B9-9BEE-599A1FD4F7C7}" presName="leftComposite" presStyleCnt="0"/>
      <dgm:spPr/>
    </dgm:pt>
    <dgm:pt modelId="{2F20CFD9-9E25-4178-B585-093FFDC4B696}" type="pres">
      <dgm:prSet presAssocID="{6A1362DA-B794-45B9-9BEE-599A1FD4F7C7}" presName="parentText1" presStyleLbl="revTx" presStyleIdx="0" presStyleCnt="1">
        <dgm:presLayoutVars>
          <dgm:chMax val="4"/>
          <dgm:chPref val="3"/>
          <dgm:bulletEnabled val="1"/>
        </dgm:presLayoutVars>
      </dgm:prSet>
      <dgm:spPr/>
    </dgm:pt>
  </dgm:ptLst>
  <dgm:cxnLst>
    <dgm:cxn modelId="{9F72A209-3E49-4599-9DCA-9C049022F59C}" type="presOf" srcId="{6A1362DA-B794-45B9-9BEE-599A1FD4F7C7}" destId="{7F997771-75EA-4896-A86B-88DEFCAAF0DF}" srcOrd="0" destOrd="0" presId="urn:microsoft.com/office/officeart/2009/3/layout/PhasedProcess"/>
    <dgm:cxn modelId="{5A39184B-789C-424C-9F77-D2C886162712}" type="presParOf" srcId="{7F997771-75EA-4896-A86B-88DEFCAAF0DF}" destId="{2F199568-9382-4F57-8637-EA89AB21FD2E}" srcOrd="0" destOrd="0" presId="urn:microsoft.com/office/officeart/2009/3/layout/PhasedProcess"/>
    <dgm:cxn modelId="{5716EB85-A799-4BF1-8F79-8F379BE194C2}" type="presParOf" srcId="{7F997771-75EA-4896-A86B-88DEFCAAF0DF}" destId="{2C6B576E-83E6-4A2B-86DA-256C01041219}" srcOrd="1" destOrd="0" presId="urn:microsoft.com/office/officeart/2009/3/layout/PhasedProcess"/>
    <dgm:cxn modelId="{55CB1FD3-BBB7-4B7D-A899-0B561FDC1E8D}" type="presParOf" srcId="{7F997771-75EA-4896-A86B-88DEFCAAF0DF}" destId="{2F20CFD9-9E25-4178-B585-093FFDC4B696}" srcOrd="2" destOrd="0" presId="urn:microsoft.com/office/officeart/2009/3/layout/PhasedProcess"/>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A1362DA-B794-45B9-9BEE-599A1FD4F7C7}" type="doc">
      <dgm:prSet loTypeId="urn:microsoft.com/office/officeart/2009/3/layout/PhasedProcess" loCatId="process" qsTypeId="urn:microsoft.com/office/officeart/2005/8/quickstyle/simple3" qsCatId="simple" csTypeId="urn:microsoft.com/office/officeart/2005/8/colors/accent0_3" csCatId="mainScheme" phldr="1"/>
      <dgm:spPr/>
      <dgm:t>
        <a:bodyPr/>
        <a:lstStyle/>
        <a:p>
          <a:endParaRPr lang="en-ZA"/>
        </a:p>
      </dgm:t>
    </dgm:pt>
    <dgm:pt modelId="{7F997771-75EA-4896-A86B-88DEFCAAF0DF}" type="pres">
      <dgm:prSet presAssocID="{6A1362DA-B794-45B9-9BEE-599A1FD4F7C7}" presName="Name0" presStyleCnt="0">
        <dgm:presLayoutVars>
          <dgm:chMax val="3"/>
          <dgm:chPref val="3"/>
          <dgm:bulletEnabled val="1"/>
          <dgm:dir/>
          <dgm:animLvl val="lvl"/>
        </dgm:presLayoutVars>
      </dgm:prSet>
      <dgm:spPr/>
    </dgm:pt>
    <dgm:pt modelId="{2F199568-9382-4F57-8637-EA89AB21FD2E}" type="pres">
      <dgm:prSet presAssocID="{6A1362DA-B794-45B9-9BEE-599A1FD4F7C7}" presName="middleComposite" presStyleCnt="0"/>
      <dgm:spPr/>
    </dgm:pt>
    <dgm:pt modelId="{2C6B576E-83E6-4A2B-86DA-256C01041219}" type="pres">
      <dgm:prSet presAssocID="{6A1362DA-B794-45B9-9BEE-599A1FD4F7C7}" presName="leftComposite" presStyleCnt="0"/>
      <dgm:spPr/>
    </dgm:pt>
    <dgm:pt modelId="{2F20CFD9-9E25-4178-B585-093FFDC4B696}" type="pres">
      <dgm:prSet presAssocID="{6A1362DA-B794-45B9-9BEE-599A1FD4F7C7}" presName="parentText1" presStyleLbl="revTx" presStyleIdx="0" presStyleCnt="1">
        <dgm:presLayoutVars>
          <dgm:chMax val="4"/>
          <dgm:chPref val="3"/>
          <dgm:bulletEnabled val="1"/>
        </dgm:presLayoutVars>
      </dgm:prSet>
      <dgm:spPr/>
    </dgm:pt>
  </dgm:ptLst>
  <dgm:cxnLst>
    <dgm:cxn modelId="{9F72A209-3E49-4599-9DCA-9C049022F59C}" type="presOf" srcId="{6A1362DA-B794-45B9-9BEE-599A1FD4F7C7}" destId="{7F997771-75EA-4896-A86B-88DEFCAAF0DF}" srcOrd="0" destOrd="0" presId="urn:microsoft.com/office/officeart/2009/3/layout/PhasedProcess"/>
    <dgm:cxn modelId="{5A39184B-789C-424C-9F77-D2C886162712}" type="presParOf" srcId="{7F997771-75EA-4896-A86B-88DEFCAAF0DF}" destId="{2F199568-9382-4F57-8637-EA89AB21FD2E}" srcOrd="0" destOrd="0" presId="urn:microsoft.com/office/officeart/2009/3/layout/PhasedProcess"/>
    <dgm:cxn modelId="{5716EB85-A799-4BF1-8F79-8F379BE194C2}" type="presParOf" srcId="{7F997771-75EA-4896-A86B-88DEFCAAF0DF}" destId="{2C6B576E-83E6-4A2B-86DA-256C01041219}" srcOrd="1" destOrd="0" presId="urn:microsoft.com/office/officeart/2009/3/layout/PhasedProcess"/>
    <dgm:cxn modelId="{55CB1FD3-BBB7-4B7D-A899-0B561FDC1E8D}" type="presParOf" srcId="{7F997771-75EA-4896-A86B-88DEFCAAF0DF}" destId="{2F20CFD9-9E25-4178-B585-093FFDC4B696}" srcOrd="2" destOrd="0" presId="urn:microsoft.com/office/officeart/2009/3/layout/PhasedProcess"/>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A1362DA-B794-45B9-9BEE-599A1FD4F7C7}" type="doc">
      <dgm:prSet loTypeId="urn:microsoft.com/office/officeart/2009/3/layout/PhasedProcess" loCatId="process" qsTypeId="urn:microsoft.com/office/officeart/2005/8/quickstyle/simple3" qsCatId="simple" csTypeId="urn:microsoft.com/office/officeart/2005/8/colors/accent0_3" csCatId="mainScheme" phldr="1"/>
      <dgm:spPr/>
      <dgm:t>
        <a:bodyPr/>
        <a:lstStyle/>
        <a:p>
          <a:endParaRPr lang="en-ZA"/>
        </a:p>
      </dgm:t>
    </dgm:pt>
    <dgm:pt modelId="{7F997771-75EA-4896-A86B-88DEFCAAF0DF}" type="pres">
      <dgm:prSet presAssocID="{6A1362DA-B794-45B9-9BEE-599A1FD4F7C7}" presName="Name0" presStyleCnt="0">
        <dgm:presLayoutVars>
          <dgm:chMax val="3"/>
          <dgm:chPref val="3"/>
          <dgm:bulletEnabled val="1"/>
          <dgm:dir/>
          <dgm:animLvl val="lvl"/>
        </dgm:presLayoutVars>
      </dgm:prSet>
      <dgm:spPr/>
    </dgm:pt>
    <dgm:pt modelId="{2F199568-9382-4F57-8637-EA89AB21FD2E}" type="pres">
      <dgm:prSet presAssocID="{6A1362DA-B794-45B9-9BEE-599A1FD4F7C7}" presName="middleComposite" presStyleCnt="0"/>
      <dgm:spPr/>
    </dgm:pt>
    <dgm:pt modelId="{2C6B576E-83E6-4A2B-86DA-256C01041219}" type="pres">
      <dgm:prSet presAssocID="{6A1362DA-B794-45B9-9BEE-599A1FD4F7C7}" presName="leftComposite" presStyleCnt="0"/>
      <dgm:spPr/>
    </dgm:pt>
    <dgm:pt modelId="{2F20CFD9-9E25-4178-B585-093FFDC4B696}" type="pres">
      <dgm:prSet presAssocID="{6A1362DA-B794-45B9-9BEE-599A1FD4F7C7}" presName="parentText1" presStyleLbl="revTx" presStyleIdx="0" presStyleCnt="1">
        <dgm:presLayoutVars>
          <dgm:chMax val="4"/>
          <dgm:chPref val="3"/>
          <dgm:bulletEnabled val="1"/>
        </dgm:presLayoutVars>
      </dgm:prSet>
      <dgm:spPr/>
    </dgm:pt>
  </dgm:ptLst>
  <dgm:cxnLst>
    <dgm:cxn modelId="{9F72A209-3E49-4599-9DCA-9C049022F59C}" type="presOf" srcId="{6A1362DA-B794-45B9-9BEE-599A1FD4F7C7}" destId="{7F997771-75EA-4896-A86B-88DEFCAAF0DF}" srcOrd="0" destOrd="0" presId="urn:microsoft.com/office/officeart/2009/3/layout/PhasedProcess"/>
    <dgm:cxn modelId="{5A39184B-789C-424C-9F77-D2C886162712}" type="presParOf" srcId="{7F997771-75EA-4896-A86B-88DEFCAAF0DF}" destId="{2F199568-9382-4F57-8637-EA89AB21FD2E}" srcOrd="0" destOrd="0" presId="urn:microsoft.com/office/officeart/2009/3/layout/PhasedProcess"/>
    <dgm:cxn modelId="{5716EB85-A799-4BF1-8F79-8F379BE194C2}" type="presParOf" srcId="{7F997771-75EA-4896-A86B-88DEFCAAF0DF}" destId="{2C6B576E-83E6-4A2B-86DA-256C01041219}" srcOrd="1" destOrd="0" presId="urn:microsoft.com/office/officeart/2009/3/layout/PhasedProcess"/>
    <dgm:cxn modelId="{55CB1FD3-BBB7-4B7D-A899-0B561FDC1E8D}" type="presParOf" srcId="{7F997771-75EA-4896-A86B-88DEFCAAF0DF}" destId="{2F20CFD9-9E25-4178-B585-093FFDC4B696}" srcOrd="2" destOrd="0" presId="urn:microsoft.com/office/officeart/2009/3/layout/PhasedProcess"/>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A1362DA-B794-45B9-9BEE-599A1FD4F7C7}" type="doc">
      <dgm:prSet loTypeId="urn:microsoft.com/office/officeart/2009/3/layout/PhasedProcess" loCatId="process" qsTypeId="urn:microsoft.com/office/officeart/2005/8/quickstyle/simple3" qsCatId="simple" csTypeId="urn:microsoft.com/office/officeart/2005/8/colors/accent0_3" csCatId="mainScheme" phldr="1"/>
      <dgm:spPr/>
      <dgm:t>
        <a:bodyPr/>
        <a:lstStyle/>
        <a:p>
          <a:endParaRPr lang="en-ZA"/>
        </a:p>
      </dgm:t>
    </dgm:pt>
    <dgm:pt modelId="{7F997771-75EA-4896-A86B-88DEFCAAF0DF}" type="pres">
      <dgm:prSet presAssocID="{6A1362DA-B794-45B9-9BEE-599A1FD4F7C7}" presName="Name0" presStyleCnt="0">
        <dgm:presLayoutVars>
          <dgm:chMax val="3"/>
          <dgm:chPref val="3"/>
          <dgm:bulletEnabled val="1"/>
          <dgm:dir/>
          <dgm:animLvl val="lvl"/>
        </dgm:presLayoutVars>
      </dgm:prSet>
      <dgm:spPr/>
    </dgm:pt>
    <dgm:pt modelId="{2F199568-9382-4F57-8637-EA89AB21FD2E}" type="pres">
      <dgm:prSet presAssocID="{6A1362DA-B794-45B9-9BEE-599A1FD4F7C7}" presName="middleComposite" presStyleCnt="0"/>
      <dgm:spPr/>
    </dgm:pt>
    <dgm:pt modelId="{2C6B576E-83E6-4A2B-86DA-256C01041219}" type="pres">
      <dgm:prSet presAssocID="{6A1362DA-B794-45B9-9BEE-599A1FD4F7C7}" presName="leftComposite" presStyleCnt="0"/>
      <dgm:spPr/>
    </dgm:pt>
    <dgm:pt modelId="{2F20CFD9-9E25-4178-B585-093FFDC4B696}" type="pres">
      <dgm:prSet presAssocID="{6A1362DA-B794-45B9-9BEE-599A1FD4F7C7}" presName="parentText1" presStyleLbl="revTx" presStyleIdx="0" presStyleCnt="1">
        <dgm:presLayoutVars>
          <dgm:chMax val="4"/>
          <dgm:chPref val="3"/>
          <dgm:bulletEnabled val="1"/>
        </dgm:presLayoutVars>
      </dgm:prSet>
      <dgm:spPr/>
    </dgm:pt>
  </dgm:ptLst>
  <dgm:cxnLst>
    <dgm:cxn modelId="{9F72A209-3E49-4599-9DCA-9C049022F59C}" type="presOf" srcId="{6A1362DA-B794-45B9-9BEE-599A1FD4F7C7}" destId="{7F997771-75EA-4896-A86B-88DEFCAAF0DF}" srcOrd="0" destOrd="0" presId="urn:microsoft.com/office/officeart/2009/3/layout/PhasedProcess"/>
    <dgm:cxn modelId="{5A39184B-789C-424C-9F77-D2C886162712}" type="presParOf" srcId="{7F997771-75EA-4896-A86B-88DEFCAAF0DF}" destId="{2F199568-9382-4F57-8637-EA89AB21FD2E}" srcOrd="0" destOrd="0" presId="urn:microsoft.com/office/officeart/2009/3/layout/PhasedProcess"/>
    <dgm:cxn modelId="{5716EB85-A799-4BF1-8F79-8F379BE194C2}" type="presParOf" srcId="{7F997771-75EA-4896-A86B-88DEFCAAF0DF}" destId="{2C6B576E-83E6-4A2B-86DA-256C01041219}" srcOrd="1" destOrd="0" presId="urn:microsoft.com/office/officeart/2009/3/layout/PhasedProcess"/>
    <dgm:cxn modelId="{55CB1FD3-BBB7-4B7D-A899-0B561FDC1E8D}" type="presParOf" srcId="{7F997771-75EA-4896-A86B-88DEFCAAF0DF}" destId="{2F20CFD9-9E25-4178-B585-093FFDC4B696}" srcOrd="2" destOrd="0" presId="urn:microsoft.com/office/officeart/2009/3/layout/PhasedProcess"/>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A1362DA-B794-45B9-9BEE-599A1FD4F7C7}" type="doc">
      <dgm:prSet loTypeId="urn:microsoft.com/office/officeart/2009/3/layout/PhasedProcess" loCatId="process" qsTypeId="urn:microsoft.com/office/officeart/2005/8/quickstyle/simple3" qsCatId="simple" csTypeId="urn:microsoft.com/office/officeart/2005/8/colors/accent0_3" csCatId="mainScheme" phldr="1"/>
      <dgm:spPr/>
      <dgm:t>
        <a:bodyPr/>
        <a:lstStyle/>
        <a:p>
          <a:endParaRPr lang="en-ZA"/>
        </a:p>
      </dgm:t>
    </dgm:pt>
    <dgm:pt modelId="{7F997771-75EA-4896-A86B-88DEFCAAF0DF}" type="pres">
      <dgm:prSet presAssocID="{6A1362DA-B794-45B9-9BEE-599A1FD4F7C7}" presName="Name0" presStyleCnt="0">
        <dgm:presLayoutVars>
          <dgm:chMax val="3"/>
          <dgm:chPref val="3"/>
          <dgm:bulletEnabled val="1"/>
          <dgm:dir/>
          <dgm:animLvl val="lvl"/>
        </dgm:presLayoutVars>
      </dgm:prSet>
      <dgm:spPr/>
    </dgm:pt>
    <dgm:pt modelId="{2F199568-9382-4F57-8637-EA89AB21FD2E}" type="pres">
      <dgm:prSet presAssocID="{6A1362DA-B794-45B9-9BEE-599A1FD4F7C7}" presName="middleComposite" presStyleCnt="0"/>
      <dgm:spPr/>
    </dgm:pt>
    <dgm:pt modelId="{2C6B576E-83E6-4A2B-86DA-256C01041219}" type="pres">
      <dgm:prSet presAssocID="{6A1362DA-B794-45B9-9BEE-599A1FD4F7C7}" presName="leftComposite" presStyleCnt="0"/>
      <dgm:spPr/>
    </dgm:pt>
    <dgm:pt modelId="{2F20CFD9-9E25-4178-B585-093FFDC4B696}" type="pres">
      <dgm:prSet presAssocID="{6A1362DA-B794-45B9-9BEE-599A1FD4F7C7}" presName="parentText1" presStyleLbl="revTx" presStyleIdx="0" presStyleCnt="1">
        <dgm:presLayoutVars>
          <dgm:chMax val="4"/>
          <dgm:chPref val="3"/>
          <dgm:bulletEnabled val="1"/>
        </dgm:presLayoutVars>
      </dgm:prSet>
      <dgm:spPr/>
    </dgm:pt>
  </dgm:ptLst>
  <dgm:cxnLst>
    <dgm:cxn modelId="{9F72A209-3E49-4599-9DCA-9C049022F59C}" type="presOf" srcId="{6A1362DA-B794-45B9-9BEE-599A1FD4F7C7}" destId="{7F997771-75EA-4896-A86B-88DEFCAAF0DF}" srcOrd="0" destOrd="0" presId="urn:microsoft.com/office/officeart/2009/3/layout/PhasedProcess"/>
    <dgm:cxn modelId="{5A39184B-789C-424C-9F77-D2C886162712}" type="presParOf" srcId="{7F997771-75EA-4896-A86B-88DEFCAAF0DF}" destId="{2F199568-9382-4F57-8637-EA89AB21FD2E}" srcOrd="0" destOrd="0" presId="urn:microsoft.com/office/officeart/2009/3/layout/PhasedProcess"/>
    <dgm:cxn modelId="{5716EB85-A799-4BF1-8F79-8F379BE194C2}" type="presParOf" srcId="{7F997771-75EA-4896-A86B-88DEFCAAF0DF}" destId="{2C6B576E-83E6-4A2B-86DA-256C01041219}" srcOrd="1" destOrd="0" presId="urn:microsoft.com/office/officeart/2009/3/layout/PhasedProcess"/>
    <dgm:cxn modelId="{55CB1FD3-BBB7-4B7D-A899-0B561FDC1E8D}" type="presParOf" srcId="{7F997771-75EA-4896-A86B-88DEFCAAF0DF}" destId="{2F20CFD9-9E25-4178-B585-093FFDC4B696}" srcOrd="2" destOrd="0" presId="urn:microsoft.com/office/officeart/2009/3/layout/PhasedProcess"/>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A1362DA-B794-45B9-9BEE-599A1FD4F7C7}" type="doc">
      <dgm:prSet loTypeId="urn:microsoft.com/office/officeart/2009/3/layout/PhasedProcess" loCatId="process" qsTypeId="urn:microsoft.com/office/officeart/2005/8/quickstyle/simple3" qsCatId="simple" csTypeId="urn:microsoft.com/office/officeart/2005/8/colors/accent0_3" csCatId="mainScheme" phldr="1"/>
      <dgm:spPr/>
      <dgm:t>
        <a:bodyPr/>
        <a:lstStyle/>
        <a:p>
          <a:endParaRPr lang="en-ZA"/>
        </a:p>
      </dgm:t>
    </dgm:pt>
    <dgm:pt modelId="{7F997771-75EA-4896-A86B-88DEFCAAF0DF}" type="pres">
      <dgm:prSet presAssocID="{6A1362DA-B794-45B9-9BEE-599A1FD4F7C7}" presName="Name0" presStyleCnt="0">
        <dgm:presLayoutVars>
          <dgm:chMax val="3"/>
          <dgm:chPref val="3"/>
          <dgm:bulletEnabled val="1"/>
          <dgm:dir/>
          <dgm:animLvl val="lvl"/>
        </dgm:presLayoutVars>
      </dgm:prSet>
      <dgm:spPr/>
    </dgm:pt>
    <dgm:pt modelId="{2F199568-9382-4F57-8637-EA89AB21FD2E}" type="pres">
      <dgm:prSet presAssocID="{6A1362DA-B794-45B9-9BEE-599A1FD4F7C7}" presName="middleComposite" presStyleCnt="0"/>
      <dgm:spPr/>
    </dgm:pt>
    <dgm:pt modelId="{2C6B576E-83E6-4A2B-86DA-256C01041219}" type="pres">
      <dgm:prSet presAssocID="{6A1362DA-B794-45B9-9BEE-599A1FD4F7C7}" presName="leftComposite" presStyleCnt="0"/>
      <dgm:spPr/>
    </dgm:pt>
    <dgm:pt modelId="{2F20CFD9-9E25-4178-B585-093FFDC4B696}" type="pres">
      <dgm:prSet presAssocID="{6A1362DA-B794-45B9-9BEE-599A1FD4F7C7}" presName="parentText1" presStyleLbl="revTx" presStyleIdx="0" presStyleCnt="1">
        <dgm:presLayoutVars>
          <dgm:chMax val="4"/>
          <dgm:chPref val="3"/>
          <dgm:bulletEnabled val="1"/>
        </dgm:presLayoutVars>
      </dgm:prSet>
      <dgm:spPr/>
    </dgm:pt>
  </dgm:ptLst>
  <dgm:cxnLst>
    <dgm:cxn modelId="{9F72A209-3E49-4599-9DCA-9C049022F59C}" type="presOf" srcId="{6A1362DA-B794-45B9-9BEE-599A1FD4F7C7}" destId="{7F997771-75EA-4896-A86B-88DEFCAAF0DF}" srcOrd="0" destOrd="0" presId="urn:microsoft.com/office/officeart/2009/3/layout/PhasedProcess"/>
    <dgm:cxn modelId="{5A39184B-789C-424C-9F77-D2C886162712}" type="presParOf" srcId="{7F997771-75EA-4896-A86B-88DEFCAAF0DF}" destId="{2F199568-9382-4F57-8637-EA89AB21FD2E}" srcOrd="0" destOrd="0" presId="urn:microsoft.com/office/officeart/2009/3/layout/PhasedProcess"/>
    <dgm:cxn modelId="{5716EB85-A799-4BF1-8F79-8F379BE194C2}" type="presParOf" srcId="{7F997771-75EA-4896-A86B-88DEFCAAF0DF}" destId="{2C6B576E-83E6-4A2B-86DA-256C01041219}" srcOrd="1" destOrd="0" presId="urn:microsoft.com/office/officeart/2009/3/layout/PhasedProcess"/>
    <dgm:cxn modelId="{55CB1FD3-BBB7-4B7D-A899-0B561FDC1E8D}" type="presParOf" srcId="{7F997771-75EA-4896-A86B-88DEFCAAF0DF}" destId="{2F20CFD9-9E25-4178-B585-093FFDC4B696}" srcOrd="2" destOrd="0" presId="urn:microsoft.com/office/officeart/2009/3/layout/PhasedProcess"/>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A1362DA-B794-45B9-9BEE-599A1FD4F7C7}" type="doc">
      <dgm:prSet loTypeId="urn:microsoft.com/office/officeart/2009/3/layout/PhasedProcess" loCatId="process" qsTypeId="urn:microsoft.com/office/officeart/2005/8/quickstyle/simple3" qsCatId="simple" csTypeId="urn:microsoft.com/office/officeart/2005/8/colors/accent0_3" csCatId="mainScheme" phldr="1"/>
      <dgm:spPr/>
      <dgm:t>
        <a:bodyPr/>
        <a:lstStyle/>
        <a:p>
          <a:endParaRPr lang="en-ZA"/>
        </a:p>
      </dgm:t>
    </dgm:pt>
    <dgm:pt modelId="{7F997771-75EA-4896-A86B-88DEFCAAF0DF}" type="pres">
      <dgm:prSet presAssocID="{6A1362DA-B794-45B9-9BEE-599A1FD4F7C7}" presName="Name0" presStyleCnt="0">
        <dgm:presLayoutVars>
          <dgm:chMax val="3"/>
          <dgm:chPref val="3"/>
          <dgm:bulletEnabled val="1"/>
          <dgm:dir/>
          <dgm:animLvl val="lvl"/>
        </dgm:presLayoutVars>
      </dgm:prSet>
      <dgm:spPr/>
    </dgm:pt>
    <dgm:pt modelId="{2F199568-9382-4F57-8637-EA89AB21FD2E}" type="pres">
      <dgm:prSet presAssocID="{6A1362DA-B794-45B9-9BEE-599A1FD4F7C7}" presName="middleComposite" presStyleCnt="0"/>
      <dgm:spPr/>
    </dgm:pt>
    <dgm:pt modelId="{2C6B576E-83E6-4A2B-86DA-256C01041219}" type="pres">
      <dgm:prSet presAssocID="{6A1362DA-B794-45B9-9BEE-599A1FD4F7C7}" presName="leftComposite" presStyleCnt="0"/>
      <dgm:spPr/>
    </dgm:pt>
    <dgm:pt modelId="{2F20CFD9-9E25-4178-B585-093FFDC4B696}" type="pres">
      <dgm:prSet presAssocID="{6A1362DA-B794-45B9-9BEE-599A1FD4F7C7}" presName="parentText1" presStyleLbl="revTx" presStyleIdx="0" presStyleCnt="1">
        <dgm:presLayoutVars>
          <dgm:chMax val="4"/>
          <dgm:chPref val="3"/>
          <dgm:bulletEnabled val="1"/>
        </dgm:presLayoutVars>
      </dgm:prSet>
      <dgm:spPr/>
    </dgm:pt>
  </dgm:ptLst>
  <dgm:cxnLst>
    <dgm:cxn modelId="{9F72A209-3E49-4599-9DCA-9C049022F59C}" type="presOf" srcId="{6A1362DA-B794-45B9-9BEE-599A1FD4F7C7}" destId="{7F997771-75EA-4896-A86B-88DEFCAAF0DF}" srcOrd="0" destOrd="0" presId="urn:microsoft.com/office/officeart/2009/3/layout/PhasedProcess"/>
    <dgm:cxn modelId="{5A39184B-789C-424C-9F77-D2C886162712}" type="presParOf" srcId="{7F997771-75EA-4896-A86B-88DEFCAAF0DF}" destId="{2F199568-9382-4F57-8637-EA89AB21FD2E}" srcOrd="0" destOrd="0" presId="urn:microsoft.com/office/officeart/2009/3/layout/PhasedProcess"/>
    <dgm:cxn modelId="{5716EB85-A799-4BF1-8F79-8F379BE194C2}" type="presParOf" srcId="{7F997771-75EA-4896-A86B-88DEFCAAF0DF}" destId="{2C6B576E-83E6-4A2B-86DA-256C01041219}" srcOrd="1" destOrd="0" presId="urn:microsoft.com/office/officeart/2009/3/layout/PhasedProcess"/>
    <dgm:cxn modelId="{55CB1FD3-BBB7-4B7D-A899-0B561FDC1E8D}" type="presParOf" srcId="{7F997771-75EA-4896-A86B-88DEFCAAF0DF}" destId="{2F20CFD9-9E25-4178-B585-093FFDC4B696}" srcOrd="2" destOrd="0" presId="urn:microsoft.com/office/officeart/2009/3/layout/PhasedProcess"/>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A1362DA-B794-45B9-9BEE-599A1FD4F7C7}" type="doc">
      <dgm:prSet loTypeId="urn:microsoft.com/office/officeart/2009/3/layout/PhasedProcess" loCatId="process" qsTypeId="urn:microsoft.com/office/officeart/2005/8/quickstyle/simple3" qsCatId="simple" csTypeId="urn:microsoft.com/office/officeart/2005/8/colors/accent0_3" csCatId="mainScheme" phldr="1"/>
      <dgm:spPr/>
      <dgm:t>
        <a:bodyPr/>
        <a:lstStyle/>
        <a:p>
          <a:endParaRPr lang="en-ZA"/>
        </a:p>
      </dgm:t>
    </dgm:pt>
    <dgm:pt modelId="{7F997771-75EA-4896-A86B-88DEFCAAF0DF}" type="pres">
      <dgm:prSet presAssocID="{6A1362DA-B794-45B9-9BEE-599A1FD4F7C7}" presName="Name0" presStyleCnt="0">
        <dgm:presLayoutVars>
          <dgm:chMax val="3"/>
          <dgm:chPref val="3"/>
          <dgm:bulletEnabled val="1"/>
          <dgm:dir/>
          <dgm:animLvl val="lvl"/>
        </dgm:presLayoutVars>
      </dgm:prSet>
      <dgm:spPr/>
    </dgm:pt>
    <dgm:pt modelId="{2F199568-9382-4F57-8637-EA89AB21FD2E}" type="pres">
      <dgm:prSet presAssocID="{6A1362DA-B794-45B9-9BEE-599A1FD4F7C7}" presName="middleComposite" presStyleCnt="0"/>
      <dgm:spPr/>
    </dgm:pt>
    <dgm:pt modelId="{2C6B576E-83E6-4A2B-86DA-256C01041219}" type="pres">
      <dgm:prSet presAssocID="{6A1362DA-B794-45B9-9BEE-599A1FD4F7C7}" presName="leftComposite" presStyleCnt="0"/>
      <dgm:spPr/>
    </dgm:pt>
    <dgm:pt modelId="{2F20CFD9-9E25-4178-B585-093FFDC4B696}" type="pres">
      <dgm:prSet presAssocID="{6A1362DA-B794-45B9-9BEE-599A1FD4F7C7}" presName="parentText1" presStyleLbl="revTx" presStyleIdx="0" presStyleCnt="1">
        <dgm:presLayoutVars>
          <dgm:chMax val="4"/>
          <dgm:chPref val="3"/>
          <dgm:bulletEnabled val="1"/>
        </dgm:presLayoutVars>
      </dgm:prSet>
      <dgm:spPr/>
    </dgm:pt>
  </dgm:ptLst>
  <dgm:cxnLst>
    <dgm:cxn modelId="{9F72A209-3E49-4599-9DCA-9C049022F59C}" type="presOf" srcId="{6A1362DA-B794-45B9-9BEE-599A1FD4F7C7}" destId="{7F997771-75EA-4896-A86B-88DEFCAAF0DF}" srcOrd="0" destOrd="0" presId="urn:microsoft.com/office/officeart/2009/3/layout/PhasedProcess"/>
    <dgm:cxn modelId="{5A39184B-789C-424C-9F77-D2C886162712}" type="presParOf" srcId="{7F997771-75EA-4896-A86B-88DEFCAAF0DF}" destId="{2F199568-9382-4F57-8637-EA89AB21FD2E}" srcOrd="0" destOrd="0" presId="urn:microsoft.com/office/officeart/2009/3/layout/PhasedProcess"/>
    <dgm:cxn modelId="{5716EB85-A799-4BF1-8F79-8F379BE194C2}" type="presParOf" srcId="{7F997771-75EA-4896-A86B-88DEFCAAF0DF}" destId="{2C6B576E-83E6-4A2B-86DA-256C01041219}" srcOrd="1" destOrd="0" presId="urn:microsoft.com/office/officeart/2009/3/layout/PhasedProcess"/>
    <dgm:cxn modelId="{55CB1FD3-BBB7-4B7D-A899-0B561FDC1E8D}" type="presParOf" srcId="{7F997771-75EA-4896-A86B-88DEFCAAF0DF}" destId="{2F20CFD9-9E25-4178-B585-093FFDC4B696}" srcOrd="2" destOrd="0" presId="urn:microsoft.com/office/officeart/2009/3/layout/PhasedProcess"/>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A1362DA-B794-45B9-9BEE-599A1FD4F7C7}" type="doc">
      <dgm:prSet loTypeId="urn:microsoft.com/office/officeart/2009/3/layout/PhasedProcess" loCatId="process" qsTypeId="urn:microsoft.com/office/officeart/2005/8/quickstyle/simple3" qsCatId="simple" csTypeId="urn:microsoft.com/office/officeart/2005/8/colors/accent0_3" csCatId="mainScheme" phldr="1"/>
      <dgm:spPr/>
      <dgm:t>
        <a:bodyPr/>
        <a:lstStyle/>
        <a:p>
          <a:endParaRPr lang="en-ZA"/>
        </a:p>
      </dgm:t>
    </dgm:pt>
    <dgm:pt modelId="{7F997771-75EA-4896-A86B-88DEFCAAF0DF}" type="pres">
      <dgm:prSet presAssocID="{6A1362DA-B794-45B9-9BEE-599A1FD4F7C7}" presName="Name0" presStyleCnt="0">
        <dgm:presLayoutVars>
          <dgm:chMax val="3"/>
          <dgm:chPref val="3"/>
          <dgm:bulletEnabled val="1"/>
          <dgm:dir/>
          <dgm:animLvl val="lvl"/>
        </dgm:presLayoutVars>
      </dgm:prSet>
      <dgm:spPr/>
    </dgm:pt>
    <dgm:pt modelId="{2F199568-9382-4F57-8637-EA89AB21FD2E}" type="pres">
      <dgm:prSet presAssocID="{6A1362DA-B794-45B9-9BEE-599A1FD4F7C7}" presName="middleComposite" presStyleCnt="0"/>
      <dgm:spPr/>
    </dgm:pt>
    <dgm:pt modelId="{2C6B576E-83E6-4A2B-86DA-256C01041219}" type="pres">
      <dgm:prSet presAssocID="{6A1362DA-B794-45B9-9BEE-599A1FD4F7C7}" presName="leftComposite" presStyleCnt="0"/>
      <dgm:spPr/>
    </dgm:pt>
    <dgm:pt modelId="{2F20CFD9-9E25-4178-B585-093FFDC4B696}" type="pres">
      <dgm:prSet presAssocID="{6A1362DA-B794-45B9-9BEE-599A1FD4F7C7}" presName="parentText1" presStyleLbl="revTx" presStyleIdx="0" presStyleCnt="1">
        <dgm:presLayoutVars>
          <dgm:chMax val="4"/>
          <dgm:chPref val="3"/>
          <dgm:bulletEnabled val="1"/>
        </dgm:presLayoutVars>
      </dgm:prSet>
      <dgm:spPr/>
    </dgm:pt>
  </dgm:ptLst>
  <dgm:cxnLst>
    <dgm:cxn modelId="{9F72A209-3E49-4599-9DCA-9C049022F59C}" type="presOf" srcId="{6A1362DA-B794-45B9-9BEE-599A1FD4F7C7}" destId="{7F997771-75EA-4896-A86B-88DEFCAAF0DF}" srcOrd="0" destOrd="0" presId="urn:microsoft.com/office/officeart/2009/3/layout/PhasedProcess"/>
    <dgm:cxn modelId="{5A39184B-789C-424C-9F77-D2C886162712}" type="presParOf" srcId="{7F997771-75EA-4896-A86B-88DEFCAAF0DF}" destId="{2F199568-9382-4F57-8637-EA89AB21FD2E}" srcOrd="0" destOrd="0" presId="urn:microsoft.com/office/officeart/2009/3/layout/PhasedProcess"/>
    <dgm:cxn modelId="{5716EB85-A799-4BF1-8F79-8F379BE194C2}" type="presParOf" srcId="{7F997771-75EA-4896-A86B-88DEFCAAF0DF}" destId="{2C6B576E-83E6-4A2B-86DA-256C01041219}" srcOrd="1" destOrd="0" presId="urn:microsoft.com/office/officeart/2009/3/layout/PhasedProcess"/>
    <dgm:cxn modelId="{55CB1FD3-BBB7-4B7D-A899-0B561FDC1E8D}" type="presParOf" srcId="{7F997771-75EA-4896-A86B-88DEFCAAF0DF}" destId="{2F20CFD9-9E25-4178-B585-093FFDC4B696}" srcOrd="2" destOrd="0" presId="urn:microsoft.com/office/officeart/2009/3/layout/PhasedProcess"/>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A1362DA-B794-45B9-9BEE-599A1FD4F7C7}" type="doc">
      <dgm:prSet loTypeId="urn:microsoft.com/office/officeart/2009/3/layout/PhasedProcess" loCatId="process" qsTypeId="urn:microsoft.com/office/officeart/2005/8/quickstyle/simple3" qsCatId="simple" csTypeId="urn:microsoft.com/office/officeart/2005/8/colors/accent0_3" csCatId="mainScheme" phldr="1"/>
      <dgm:spPr/>
      <dgm:t>
        <a:bodyPr/>
        <a:lstStyle/>
        <a:p>
          <a:endParaRPr lang="en-ZA"/>
        </a:p>
      </dgm:t>
    </dgm:pt>
    <dgm:pt modelId="{7F997771-75EA-4896-A86B-88DEFCAAF0DF}" type="pres">
      <dgm:prSet presAssocID="{6A1362DA-B794-45B9-9BEE-599A1FD4F7C7}" presName="Name0" presStyleCnt="0">
        <dgm:presLayoutVars>
          <dgm:chMax val="3"/>
          <dgm:chPref val="3"/>
          <dgm:bulletEnabled val="1"/>
          <dgm:dir/>
          <dgm:animLvl val="lvl"/>
        </dgm:presLayoutVars>
      </dgm:prSet>
      <dgm:spPr/>
    </dgm:pt>
    <dgm:pt modelId="{2F199568-9382-4F57-8637-EA89AB21FD2E}" type="pres">
      <dgm:prSet presAssocID="{6A1362DA-B794-45B9-9BEE-599A1FD4F7C7}" presName="middleComposite" presStyleCnt="0"/>
      <dgm:spPr/>
    </dgm:pt>
    <dgm:pt modelId="{2C6B576E-83E6-4A2B-86DA-256C01041219}" type="pres">
      <dgm:prSet presAssocID="{6A1362DA-B794-45B9-9BEE-599A1FD4F7C7}" presName="leftComposite" presStyleCnt="0"/>
      <dgm:spPr/>
    </dgm:pt>
    <dgm:pt modelId="{2F20CFD9-9E25-4178-B585-093FFDC4B696}" type="pres">
      <dgm:prSet presAssocID="{6A1362DA-B794-45B9-9BEE-599A1FD4F7C7}" presName="parentText1" presStyleLbl="revTx" presStyleIdx="0" presStyleCnt="1">
        <dgm:presLayoutVars>
          <dgm:chMax val="4"/>
          <dgm:chPref val="3"/>
          <dgm:bulletEnabled val="1"/>
        </dgm:presLayoutVars>
      </dgm:prSet>
      <dgm:spPr/>
    </dgm:pt>
  </dgm:ptLst>
  <dgm:cxnLst>
    <dgm:cxn modelId="{9F72A209-3E49-4599-9DCA-9C049022F59C}" type="presOf" srcId="{6A1362DA-B794-45B9-9BEE-599A1FD4F7C7}" destId="{7F997771-75EA-4896-A86B-88DEFCAAF0DF}" srcOrd="0" destOrd="0" presId="urn:microsoft.com/office/officeart/2009/3/layout/PhasedProcess"/>
    <dgm:cxn modelId="{5A39184B-789C-424C-9F77-D2C886162712}" type="presParOf" srcId="{7F997771-75EA-4896-A86B-88DEFCAAF0DF}" destId="{2F199568-9382-4F57-8637-EA89AB21FD2E}" srcOrd="0" destOrd="0" presId="urn:microsoft.com/office/officeart/2009/3/layout/PhasedProcess"/>
    <dgm:cxn modelId="{5716EB85-A799-4BF1-8F79-8F379BE194C2}" type="presParOf" srcId="{7F997771-75EA-4896-A86B-88DEFCAAF0DF}" destId="{2C6B576E-83E6-4A2B-86DA-256C01041219}" srcOrd="1" destOrd="0" presId="urn:microsoft.com/office/officeart/2009/3/layout/PhasedProcess"/>
    <dgm:cxn modelId="{55CB1FD3-BBB7-4B7D-A899-0B561FDC1E8D}" type="presParOf" srcId="{7F997771-75EA-4896-A86B-88DEFCAAF0DF}" destId="{2F20CFD9-9E25-4178-B585-093FFDC4B696}" srcOrd="2" destOrd="0" presId="urn:microsoft.com/office/officeart/2009/3/layout/PhasedProcess"/>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1362DA-B794-45B9-9BEE-599A1FD4F7C7}" type="doc">
      <dgm:prSet loTypeId="urn:microsoft.com/office/officeart/2009/3/layout/PhasedProcess" loCatId="process" qsTypeId="urn:microsoft.com/office/officeart/2005/8/quickstyle/simple3" qsCatId="simple" csTypeId="urn:microsoft.com/office/officeart/2005/8/colors/accent0_3" csCatId="mainScheme" phldr="1"/>
      <dgm:spPr/>
      <dgm:t>
        <a:bodyPr/>
        <a:lstStyle/>
        <a:p>
          <a:endParaRPr lang="en-ZA"/>
        </a:p>
      </dgm:t>
    </dgm:pt>
    <dgm:pt modelId="{7F997771-75EA-4896-A86B-88DEFCAAF0DF}" type="pres">
      <dgm:prSet presAssocID="{6A1362DA-B794-45B9-9BEE-599A1FD4F7C7}" presName="Name0" presStyleCnt="0">
        <dgm:presLayoutVars>
          <dgm:chMax val="3"/>
          <dgm:chPref val="3"/>
          <dgm:bulletEnabled val="1"/>
          <dgm:dir/>
          <dgm:animLvl val="lvl"/>
        </dgm:presLayoutVars>
      </dgm:prSet>
      <dgm:spPr/>
    </dgm:pt>
    <dgm:pt modelId="{2F199568-9382-4F57-8637-EA89AB21FD2E}" type="pres">
      <dgm:prSet presAssocID="{6A1362DA-B794-45B9-9BEE-599A1FD4F7C7}" presName="middleComposite" presStyleCnt="0"/>
      <dgm:spPr/>
    </dgm:pt>
    <dgm:pt modelId="{2C6B576E-83E6-4A2B-86DA-256C01041219}" type="pres">
      <dgm:prSet presAssocID="{6A1362DA-B794-45B9-9BEE-599A1FD4F7C7}" presName="leftComposite" presStyleCnt="0"/>
      <dgm:spPr/>
    </dgm:pt>
    <dgm:pt modelId="{2F20CFD9-9E25-4178-B585-093FFDC4B696}" type="pres">
      <dgm:prSet presAssocID="{6A1362DA-B794-45B9-9BEE-599A1FD4F7C7}" presName="parentText1" presStyleLbl="revTx" presStyleIdx="0" presStyleCnt="1">
        <dgm:presLayoutVars>
          <dgm:chMax val="4"/>
          <dgm:chPref val="3"/>
          <dgm:bulletEnabled val="1"/>
        </dgm:presLayoutVars>
      </dgm:prSet>
      <dgm:spPr/>
    </dgm:pt>
  </dgm:ptLst>
  <dgm:cxnLst>
    <dgm:cxn modelId="{9F72A209-3E49-4599-9DCA-9C049022F59C}" type="presOf" srcId="{6A1362DA-B794-45B9-9BEE-599A1FD4F7C7}" destId="{7F997771-75EA-4896-A86B-88DEFCAAF0DF}" srcOrd="0" destOrd="0" presId="urn:microsoft.com/office/officeart/2009/3/layout/PhasedProcess"/>
    <dgm:cxn modelId="{5A39184B-789C-424C-9F77-D2C886162712}" type="presParOf" srcId="{7F997771-75EA-4896-A86B-88DEFCAAF0DF}" destId="{2F199568-9382-4F57-8637-EA89AB21FD2E}" srcOrd="0" destOrd="0" presId="urn:microsoft.com/office/officeart/2009/3/layout/PhasedProcess"/>
    <dgm:cxn modelId="{5716EB85-A799-4BF1-8F79-8F379BE194C2}" type="presParOf" srcId="{7F997771-75EA-4896-A86B-88DEFCAAF0DF}" destId="{2C6B576E-83E6-4A2B-86DA-256C01041219}" srcOrd="1" destOrd="0" presId="urn:microsoft.com/office/officeart/2009/3/layout/PhasedProcess"/>
    <dgm:cxn modelId="{55CB1FD3-BBB7-4B7D-A899-0B561FDC1E8D}" type="presParOf" srcId="{7F997771-75EA-4896-A86B-88DEFCAAF0DF}" destId="{2F20CFD9-9E25-4178-B585-093FFDC4B696}" srcOrd="2" destOrd="0" presId="urn:microsoft.com/office/officeart/2009/3/layout/PhasedProcess"/>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A1362DA-B794-45B9-9BEE-599A1FD4F7C7}" type="doc">
      <dgm:prSet loTypeId="urn:microsoft.com/office/officeart/2009/3/layout/PhasedProcess" loCatId="process" qsTypeId="urn:microsoft.com/office/officeart/2005/8/quickstyle/simple3" qsCatId="simple" csTypeId="urn:microsoft.com/office/officeart/2005/8/colors/accent0_3" csCatId="mainScheme" phldr="1"/>
      <dgm:spPr/>
      <dgm:t>
        <a:bodyPr/>
        <a:lstStyle/>
        <a:p>
          <a:endParaRPr lang="en-ZA"/>
        </a:p>
      </dgm:t>
    </dgm:pt>
    <dgm:pt modelId="{7F997771-75EA-4896-A86B-88DEFCAAF0DF}" type="pres">
      <dgm:prSet presAssocID="{6A1362DA-B794-45B9-9BEE-599A1FD4F7C7}" presName="Name0" presStyleCnt="0">
        <dgm:presLayoutVars>
          <dgm:chMax val="3"/>
          <dgm:chPref val="3"/>
          <dgm:bulletEnabled val="1"/>
          <dgm:dir/>
          <dgm:animLvl val="lvl"/>
        </dgm:presLayoutVars>
      </dgm:prSet>
      <dgm:spPr/>
    </dgm:pt>
    <dgm:pt modelId="{2F199568-9382-4F57-8637-EA89AB21FD2E}" type="pres">
      <dgm:prSet presAssocID="{6A1362DA-B794-45B9-9BEE-599A1FD4F7C7}" presName="middleComposite" presStyleCnt="0"/>
      <dgm:spPr/>
    </dgm:pt>
    <dgm:pt modelId="{2C6B576E-83E6-4A2B-86DA-256C01041219}" type="pres">
      <dgm:prSet presAssocID="{6A1362DA-B794-45B9-9BEE-599A1FD4F7C7}" presName="leftComposite" presStyleCnt="0"/>
      <dgm:spPr/>
    </dgm:pt>
    <dgm:pt modelId="{2F20CFD9-9E25-4178-B585-093FFDC4B696}" type="pres">
      <dgm:prSet presAssocID="{6A1362DA-B794-45B9-9BEE-599A1FD4F7C7}" presName="parentText1" presStyleLbl="revTx" presStyleIdx="0" presStyleCnt="1">
        <dgm:presLayoutVars>
          <dgm:chMax val="4"/>
          <dgm:chPref val="3"/>
          <dgm:bulletEnabled val="1"/>
        </dgm:presLayoutVars>
      </dgm:prSet>
      <dgm:spPr/>
    </dgm:pt>
  </dgm:ptLst>
  <dgm:cxnLst>
    <dgm:cxn modelId="{9F72A209-3E49-4599-9DCA-9C049022F59C}" type="presOf" srcId="{6A1362DA-B794-45B9-9BEE-599A1FD4F7C7}" destId="{7F997771-75EA-4896-A86B-88DEFCAAF0DF}" srcOrd="0" destOrd="0" presId="urn:microsoft.com/office/officeart/2009/3/layout/PhasedProcess"/>
    <dgm:cxn modelId="{5A39184B-789C-424C-9F77-D2C886162712}" type="presParOf" srcId="{7F997771-75EA-4896-A86B-88DEFCAAF0DF}" destId="{2F199568-9382-4F57-8637-EA89AB21FD2E}" srcOrd="0" destOrd="0" presId="urn:microsoft.com/office/officeart/2009/3/layout/PhasedProcess"/>
    <dgm:cxn modelId="{5716EB85-A799-4BF1-8F79-8F379BE194C2}" type="presParOf" srcId="{7F997771-75EA-4896-A86B-88DEFCAAF0DF}" destId="{2C6B576E-83E6-4A2B-86DA-256C01041219}" srcOrd="1" destOrd="0" presId="urn:microsoft.com/office/officeart/2009/3/layout/PhasedProcess"/>
    <dgm:cxn modelId="{55CB1FD3-BBB7-4B7D-A899-0B561FDC1E8D}" type="presParOf" srcId="{7F997771-75EA-4896-A86B-88DEFCAAF0DF}" destId="{2F20CFD9-9E25-4178-B585-093FFDC4B696}" srcOrd="2" destOrd="0" presId="urn:microsoft.com/office/officeart/2009/3/layout/PhasedProcess"/>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A1362DA-B794-45B9-9BEE-599A1FD4F7C7}" type="doc">
      <dgm:prSet loTypeId="urn:microsoft.com/office/officeart/2009/3/layout/PhasedProcess" loCatId="process" qsTypeId="urn:microsoft.com/office/officeart/2005/8/quickstyle/simple3" qsCatId="simple" csTypeId="urn:microsoft.com/office/officeart/2005/8/colors/accent0_3" csCatId="mainScheme" phldr="1"/>
      <dgm:spPr/>
      <dgm:t>
        <a:bodyPr/>
        <a:lstStyle/>
        <a:p>
          <a:endParaRPr lang="en-ZA"/>
        </a:p>
      </dgm:t>
    </dgm:pt>
    <dgm:pt modelId="{7F997771-75EA-4896-A86B-88DEFCAAF0DF}" type="pres">
      <dgm:prSet presAssocID="{6A1362DA-B794-45B9-9BEE-599A1FD4F7C7}" presName="Name0" presStyleCnt="0">
        <dgm:presLayoutVars>
          <dgm:chMax val="3"/>
          <dgm:chPref val="3"/>
          <dgm:bulletEnabled val="1"/>
          <dgm:dir/>
          <dgm:animLvl val="lvl"/>
        </dgm:presLayoutVars>
      </dgm:prSet>
      <dgm:spPr/>
    </dgm:pt>
    <dgm:pt modelId="{2F199568-9382-4F57-8637-EA89AB21FD2E}" type="pres">
      <dgm:prSet presAssocID="{6A1362DA-B794-45B9-9BEE-599A1FD4F7C7}" presName="middleComposite" presStyleCnt="0"/>
      <dgm:spPr/>
    </dgm:pt>
    <dgm:pt modelId="{2C6B576E-83E6-4A2B-86DA-256C01041219}" type="pres">
      <dgm:prSet presAssocID="{6A1362DA-B794-45B9-9BEE-599A1FD4F7C7}" presName="leftComposite" presStyleCnt="0"/>
      <dgm:spPr/>
    </dgm:pt>
    <dgm:pt modelId="{2F20CFD9-9E25-4178-B585-093FFDC4B696}" type="pres">
      <dgm:prSet presAssocID="{6A1362DA-B794-45B9-9BEE-599A1FD4F7C7}" presName="parentText1" presStyleLbl="revTx" presStyleIdx="0" presStyleCnt="1">
        <dgm:presLayoutVars>
          <dgm:chMax val="4"/>
          <dgm:chPref val="3"/>
          <dgm:bulletEnabled val="1"/>
        </dgm:presLayoutVars>
      </dgm:prSet>
      <dgm:spPr/>
    </dgm:pt>
  </dgm:ptLst>
  <dgm:cxnLst>
    <dgm:cxn modelId="{9F72A209-3E49-4599-9DCA-9C049022F59C}" type="presOf" srcId="{6A1362DA-B794-45B9-9BEE-599A1FD4F7C7}" destId="{7F997771-75EA-4896-A86B-88DEFCAAF0DF}" srcOrd="0" destOrd="0" presId="urn:microsoft.com/office/officeart/2009/3/layout/PhasedProcess"/>
    <dgm:cxn modelId="{5A39184B-789C-424C-9F77-D2C886162712}" type="presParOf" srcId="{7F997771-75EA-4896-A86B-88DEFCAAF0DF}" destId="{2F199568-9382-4F57-8637-EA89AB21FD2E}" srcOrd="0" destOrd="0" presId="urn:microsoft.com/office/officeart/2009/3/layout/PhasedProcess"/>
    <dgm:cxn modelId="{5716EB85-A799-4BF1-8F79-8F379BE194C2}" type="presParOf" srcId="{7F997771-75EA-4896-A86B-88DEFCAAF0DF}" destId="{2C6B576E-83E6-4A2B-86DA-256C01041219}" srcOrd="1" destOrd="0" presId="urn:microsoft.com/office/officeart/2009/3/layout/PhasedProcess"/>
    <dgm:cxn modelId="{55CB1FD3-BBB7-4B7D-A899-0B561FDC1E8D}" type="presParOf" srcId="{7F997771-75EA-4896-A86B-88DEFCAAF0DF}" destId="{2F20CFD9-9E25-4178-B585-093FFDC4B696}" srcOrd="2" destOrd="0" presId="urn:microsoft.com/office/officeart/2009/3/layout/PhasedProcess"/>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1362DA-B794-45B9-9BEE-599A1FD4F7C7}" type="doc">
      <dgm:prSet loTypeId="urn:microsoft.com/office/officeart/2009/3/layout/PhasedProcess" loCatId="process" qsTypeId="urn:microsoft.com/office/officeart/2005/8/quickstyle/simple3" qsCatId="simple" csTypeId="urn:microsoft.com/office/officeart/2005/8/colors/accent0_3" csCatId="mainScheme" phldr="1"/>
      <dgm:spPr/>
      <dgm:t>
        <a:bodyPr/>
        <a:lstStyle/>
        <a:p>
          <a:endParaRPr lang="en-ZA"/>
        </a:p>
      </dgm:t>
    </dgm:pt>
    <dgm:pt modelId="{7F997771-75EA-4896-A86B-88DEFCAAF0DF}" type="pres">
      <dgm:prSet presAssocID="{6A1362DA-B794-45B9-9BEE-599A1FD4F7C7}" presName="Name0" presStyleCnt="0">
        <dgm:presLayoutVars>
          <dgm:chMax val="3"/>
          <dgm:chPref val="3"/>
          <dgm:bulletEnabled val="1"/>
          <dgm:dir/>
          <dgm:animLvl val="lvl"/>
        </dgm:presLayoutVars>
      </dgm:prSet>
      <dgm:spPr/>
    </dgm:pt>
    <dgm:pt modelId="{2F199568-9382-4F57-8637-EA89AB21FD2E}" type="pres">
      <dgm:prSet presAssocID="{6A1362DA-B794-45B9-9BEE-599A1FD4F7C7}" presName="middleComposite" presStyleCnt="0"/>
      <dgm:spPr/>
    </dgm:pt>
    <dgm:pt modelId="{2C6B576E-83E6-4A2B-86DA-256C01041219}" type="pres">
      <dgm:prSet presAssocID="{6A1362DA-B794-45B9-9BEE-599A1FD4F7C7}" presName="leftComposite" presStyleCnt="0"/>
      <dgm:spPr/>
    </dgm:pt>
    <dgm:pt modelId="{2F20CFD9-9E25-4178-B585-093FFDC4B696}" type="pres">
      <dgm:prSet presAssocID="{6A1362DA-B794-45B9-9BEE-599A1FD4F7C7}" presName="parentText1" presStyleLbl="revTx" presStyleIdx="0" presStyleCnt="1">
        <dgm:presLayoutVars>
          <dgm:chMax val="4"/>
          <dgm:chPref val="3"/>
          <dgm:bulletEnabled val="1"/>
        </dgm:presLayoutVars>
      </dgm:prSet>
      <dgm:spPr/>
    </dgm:pt>
  </dgm:ptLst>
  <dgm:cxnLst>
    <dgm:cxn modelId="{9F72A209-3E49-4599-9DCA-9C049022F59C}" type="presOf" srcId="{6A1362DA-B794-45B9-9BEE-599A1FD4F7C7}" destId="{7F997771-75EA-4896-A86B-88DEFCAAF0DF}" srcOrd="0" destOrd="0" presId="urn:microsoft.com/office/officeart/2009/3/layout/PhasedProcess"/>
    <dgm:cxn modelId="{5A39184B-789C-424C-9F77-D2C886162712}" type="presParOf" srcId="{7F997771-75EA-4896-A86B-88DEFCAAF0DF}" destId="{2F199568-9382-4F57-8637-EA89AB21FD2E}" srcOrd="0" destOrd="0" presId="urn:microsoft.com/office/officeart/2009/3/layout/PhasedProcess"/>
    <dgm:cxn modelId="{5716EB85-A799-4BF1-8F79-8F379BE194C2}" type="presParOf" srcId="{7F997771-75EA-4896-A86B-88DEFCAAF0DF}" destId="{2C6B576E-83E6-4A2B-86DA-256C01041219}" srcOrd="1" destOrd="0" presId="urn:microsoft.com/office/officeart/2009/3/layout/PhasedProcess"/>
    <dgm:cxn modelId="{55CB1FD3-BBB7-4B7D-A899-0B561FDC1E8D}" type="presParOf" srcId="{7F997771-75EA-4896-A86B-88DEFCAAF0DF}" destId="{2F20CFD9-9E25-4178-B585-093FFDC4B696}" srcOrd="2" destOrd="0" presId="urn:microsoft.com/office/officeart/2009/3/layout/PhasedProcess"/>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1362DA-B794-45B9-9BEE-599A1FD4F7C7}" type="doc">
      <dgm:prSet loTypeId="urn:microsoft.com/office/officeart/2009/3/layout/PhasedProcess" loCatId="process" qsTypeId="urn:microsoft.com/office/officeart/2005/8/quickstyle/simple3" qsCatId="simple" csTypeId="urn:microsoft.com/office/officeart/2005/8/colors/accent0_3" csCatId="mainScheme" phldr="1"/>
      <dgm:spPr/>
      <dgm:t>
        <a:bodyPr/>
        <a:lstStyle/>
        <a:p>
          <a:endParaRPr lang="en-ZA"/>
        </a:p>
      </dgm:t>
    </dgm:pt>
    <dgm:pt modelId="{7F997771-75EA-4896-A86B-88DEFCAAF0DF}" type="pres">
      <dgm:prSet presAssocID="{6A1362DA-B794-45B9-9BEE-599A1FD4F7C7}" presName="Name0" presStyleCnt="0">
        <dgm:presLayoutVars>
          <dgm:chMax val="3"/>
          <dgm:chPref val="3"/>
          <dgm:bulletEnabled val="1"/>
          <dgm:dir/>
          <dgm:animLvl val="lvl"/>
        </dgm:presLayoutVars>
      </dgm:prSet>
      <dgm:spPr/>
    </dgm:pt>
    <dgm:pt modelId="{2F199568-9382-4F57-8637-EA89AB21FD2E}" type="pres">
      <dgm:prSet presAssocID="{6A1362DA-B794-45B9-9BEE-599A1FD4F7C7}" presName="middleComposite" presStyleCnt="0"/>
      <dgm:spPr/>
    </dgm:pt>
    <dgm:pt modelId="{2C6B576E-83E6-4A2B-86DA-256C01041219}" type="pres">
      <dgm:prSet presAssocID="{6A1362DA-B794-45B9-9BEE-599A1FD4F7C7}" presName="leftComposite" presStyleCnt="0"/>
      <dgm:spPr/>
    </dgm:pt>
    <dgm:pt modelId="{2F20CFD9-9E25-4178-B585-093FFDC4B696}" type="pres">
      <dgm:prSet presAssocID="{6A1362DA-B794-45B9-9BEE-599A1FD4F7C7}" presName="parentText1" presStyleLbl="revTx" presStyleIdx="0" presStyleCnt="1">
        <dgm:presLayoutVars>
          <dgm:chMax val="4"/>
          <dgm:chPref val="3"/>
          <dgm:bulletEnabled val="1"/>
        </dgm:presLayoutVars>
      </dgm:prSet>
      <dgm:spPr/>
    </dgm:pt>
  </dgm:ptLst>
  <dgm:cxnLst>
    <dgm:cxn modelId="{9F72A209-3E49-4599-9DCA-9C049022F59C}" type="presOf" srcId="{6A1362DA-B794-45B9-9BEE-599A1FD4F7C7}" destId="{7F997771-75EA-4896-A86B-88DEFCAAF0DF}" srcOrd="0" destOrd="0" presId="urn:microsoft.com/office/officeart/2009/3/layout/PhasedProcess"/>
    <dgm:cxn modelId="{5A39184B-789C-424C-9F77-D2C886162712}" type="presParOf" srcId="{7F997771-75EA-4896-A86B-88DEFCAAF0DF}" destId="{2F199568-9382-4F57-8637-EA89AB21FD2E}" srcOrd="0" destOrd="0" presId="urn:microsoft.com/office/officeart/2009/3/layout/PhasedProcess"/>
    <dgm:cxn modelId="{5716EB85-A799-4BF1-8F79-8F379BE194C2}" type="presParOf" srcId="{7F997771-75EA-4896-A86B-88DEFCAAF0DF}" destId="{2C6B576E-83E6-4A2B-86DA-256C01041219}" srcOrd="1" destOrd="0" presId="urn:microsoft.com/office/officeart/2009/3/layout/PhasedProcess"/>
    <dgm:cxn modelId="{55CB1FD3-BBB7-4B7D-A899-0B561FDC1E8D}" type="presParOf" srcId="{7F997771-75EA-4896-A86B-88DEFCAAF0DF}" destId="{2F20CFD9-9E25-4178-B585-093FFDC4B696}" srcOrd="2" destOrd="0" presId="urn:microsoft.com/office/officeart/2009/3/layout/PhasedProcess"/>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1362DA-B794-45B9-9BEE-599A1FD4F7C7}" type="doc">
      <dgm:prSet loTypeId="urn:microsoft.com/office/officeart/2009/3/layout/PhasedProcess" loCatId="process" qsTypeId="urn:microsoft.com/office/officeart/2005/8/quickstyle/simple3" qsCatId="simple" csTypeId="urn:microsoft.com/office/officeart/2005/8/colors/accent0_3" csCatId="mainScheme" phldr="1"/>
      <dgm:spPr/>
      <dgm:t>
        <a:bodyPr/>
        <a:lstStyle/>
        <a:p>
          <a:endParaRPr lang="en-ZA"/>
        </a:p>
      </dgm:t>
    </dgm:pt>
    <dgm:pt modelId="{7F997771-75EA-4896-A86B-88DEFCAAF0DF}" type="pres">
      <dgm:prSet presAssocID="{6A1362DA-B794-45B9-9BEE-599A1FD4F7C7}" presName="Name0" presStyleCnt="0">
        <dgm:presLayoutVars>
          <dgm:chMax val="3"/>
          <dgm:chPref val="3"/>
          <dgm:bulletEnabled val="1"/>
          <dgm:dir/>
          <dgm:animLvl val="lvl"/>
        </dgm:presLayoutVars>
      </dgm:prSet>
      <dgm:spPr/>
    </dgm:pt>
    <dgm:pt modelId="{2F199568-9382-4F57-8637-EA89AB21FD2E}" type="pres">
      <dgm:prSet presAssocID="{6A1362DA-B794-45B9-9BEE-599A1FD4F7C7}" presName="middleComposite" presStyleCnt="0"/>
      <dgm:spPr/>
    </dgm:pt>
    <dgm:pt modelId="{2C6B576E-83E6-4A2B-86DA-256C01041219}" type="pres">
      <dgm:prSet presAssocID="{6A1362DA-B794-45B9-9BEE-599A1FD4F7C7}" presName="leftComposite" presStyleCnt="0"/>
      <dgm:spPr/>
    </dgm:pt>
    <dgm:pt modelId="{2F20CFD9-9E25-4178-B585-093FFDC4B696}" type="pres">
      <dgm:prSet presAssocID="{6A1362DA-B794-45B9-9BEE-599A1FD4F7C7}" presName="parentText1" presStyleLbl="revTx" presStyleIdx="0" presStyleCnt="1">
        <dgm:presLayoutVars>
          <dgm:chMax val="4"/>
          <dgm:chPref val="3"/>
          <dgm:bulletEnabled val="1"/>
        </dgm:presLayoutVars>
      </dgm:prSet>
      <dgm:spPr/>
    </dgm:pt>
  </dgm:ptLst>
  <dgm:cxnLst>
    <dgm:cxn modelId="{9F72A209-3E49-4599-9DCA-9C049022F59C}" type="presOf" srcId="{6A1362DA-B794-45B9-9BEE-599A1FD4F7C7}" destId="{7F997771-75EA-4896-A86B-88DEFCAAF0DF}" srcOrd="0" destOrd="0" presId="urn:microsoft.com/office/officeart/2009/3/layout/PhasedProcess"/>
    <dgm:cxn modelId="{5A39184B-789C-424C-9F77-D2C886162712}" type="presParOf" srcId="{7F997771-75EA-4896-A86B-88DEFCAAF0DF}" destId="{2F199568-9382-4F57-8637-EA89AB21FD2E}" srcOrd="0" destOrd="0" presId="urn:microsoft.com/office/officeart/2009/3/layout/PhasedProcess"/>
    <dgm:cxn modelId="{5716EB85-A799-4BF1-8F79-8F379BE194C2}" type="presParOf" srcId="{7F997771-75EA-4896-A86B-88DEFCAAF0DF}" destId="{2C6B576E-83E6-4A2B-86DA-256C01041219}" srcOrd="1" destOrd="0" presId="urn:microsoft.com/office/officeart/2009/3/layout/PhasedProcess"/>
    <dgm:cxn modelId="{55CB1FD3-BBB7-4B7D-A899-0B561FDC1E8D}" type="presParOf" srcId="{7F997771-75EA-4896-A86B-88DEFCAAF0DF}" destId="{2F20CFD9-9E25-4178-B585-093FFDC4B696}" srcOrd="2" destOrd="0" presId="urn:microsoft.com/office/officeart/2009/3/layout/PhasedProcess"/>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A1362DA-B794-45B9-9BEE-599A1FD4F7C7}" type="doc">
      <dgm:prSet loTypeId="urn:microsoft.com/office/officeart/2009/3/layout/PhasedProcess" loCatId="process" qsTypeId="urn:microsoft.com/office/officeart/2005/8/quickstyle/simple3" qsCatId="simple" csTypeId="urn:microsoft.com/office/officeart/2005/8/colors/accent0_3" csCatId="mainScheme" phldr="1"/>
      <dgm:spPr/>
      <dgm:t>
        <a:bodyPr/>
        <a:lstStyle/>
        <a:p>
          <a:endParaRPr lang="en-ZA"/>
        </a:p>
      </dgm:t>
    </dgm:pt>
    <dgm:pt modelId="{7F997771-75EA-4896-A86B-88DEFCAAF0DF}" type="pres">
      <dgm:prSet presAssocID="{6A1362DA-B794-45B9-9BEE-599A1FD4F7C7}" presName="Name0" presStyleCnt="0">
        <dgm:presLayoutVars>
          <dgm:chMax val="3"/>
          <dgm:chPref val="3"/>
          <dgm:bulletEnabled val="1"/>
          <dgm:dir/>
          <dgm:animLvl val="lvl"/>
        </dgm:presLayoutVars>
      </dgm:prSet>
      <dgm:spPr/>
    </dgm:pt>
    <dgm:pt modelId="{2F199568-9382-4F57-8637-EA89AB21FD2E}" type="pres">
      <dgm:prSet presAssocID="{6A1362DA-B794-45B9-9BEE-599A1FD4F7C7}" presName="middleComposite" presStyleCnt="0"/>
      <dgm:spPr/>
    </dgm:pt>
    <dgm:pt modelId="{2C6B576E-83E6-4A2B-86DA-256C01041219}" type="pres">
      <dgm:prSet presAssocID="{6A1362DA-B794-45B9-9BEE-599A1FD4F7C7}" presName="leftComposite" presStyleCnt="0"/>
      <dgm:spPr/>
    </dgm:pt>
    <dgm:pt modelId="{2F20CFD9-9E25-4178-B585-093FFDC4B696}" type="pres">
      <dgm:prSet presAssocID="{6A1362DA-B794-45B9-9BEE-599A1FD4F7C7}" presName="parentText1" presStyleLbl="revTx" presStyleIdx="0" presStyleCnt="1">
        <dgm:presLayoutVars>
          <dgm:chMax val="4"/>
          <dgm:chPref val="3"/>
          <dgm:bulletEnabled val="1"/>
        </dgm:presLayoutVars>
      </dgm:prSet>
      <dgm:spPr/>
    </dgm:pt>
  </dgm:ptLst>
  <dgm:cxnLst>
    <dgm:cxn modelId="{9F72A209-3E49-4599-9DCA-9C049022F59C}" type="presOf" srcId="{6A1362DA-B794-45B9-9BEE-599A1FD4F7C7}" destId="{7F997771-75EA-4896-A86B-88DEFCAAF0DF}" srcOrd="0" destOrd="0" presId="urn:microsoft.com/office/officeart/2009/3/layout/PhasedProcess"/>
    <dgm:cxn modelId="{5A39184B-789C-424C-9F77-D2C886162712}" type="presParOf" srcId="{7F997771-75EA-4896-A86B-88DEFCAAF0DF}" destId="{2F199568-9382-4F57-8637-EA89AB21FD2E}" srcOrd="0" destOrd="0" presId="urn:microsoft.com/office/officeart/2009/3/layout/PhasedProcess"/>
    <dgm:cxn modelId="{5716EB85-A799-4BF1-8F79-8F379BE194C2}" type="presParOf" srcId="{7F997771-75EA-4896-A86B-88DEFCAAF0DF}" destId="{2C6B576E-83E6-4A2B-86DA-256C01041219}" srcOrd="1" destOrd="0" presId="urn:microsoft.com/office/officeart/2009/3/layout/PhasedProcess"/>
    <dgm:cxn modelId="{55CB1FD3-BBB7-4B7D-A899-0B561FDC1E8D}" type="presParOf" srcId="{7F997771-75EA-4896-A86B-88DEFCAAF0DF}" destId="{2F20CFD9-9E25-4178-B585-093FFDC4B696}" srcOrd="2" destOrd="0" presId="urn:microsoft.com/office/officeart/2009/3/layout/PhasedProcess"/>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A1362DA-B794-45B9-9BEE-599A1FD4F7C7}" type="doc">
      <dgm:prSet loTypeId="urn:microsoft.com/office/officeart/2009/3/layout/PhasedProcess" loCatId="process" qsTypeId="urn:microsoft.com/office/officeart/2005/8/quickstyle/simple3" qsCatId="simple" csTypeId="urn:microsoft.com/office/officeart/2005/8/colors/accent0_3" csCatId="mainScheme" phldr="1"/>
      <dgm:spPr/>
      <dgm:t>
        <a:bodyPr/>
        <a:lstStyle/>
        <a:p>
          <a:endParaRPr lang="en-ZA"/>
        </a:p>
      </dgm:t>
    </dgm:pt>
    <dgm:pt modelId="{7F997771-75EA-4896-A86B-88DEFCAAF0DF}" type="pres">
      <dgm:prSet presAssocID="{6A1362DA-B794-45B9-9BEE-599A1FD4F7C7}" presName="Name0" presStyleCnt="0">
        <dgm:presLayoutVars>
          <dgm:chMax val="3"/>
          <dgm:chPref val="3"/>
          <dgm:bulletEnabled val="1"/>
          <dgm:dir/>
          <dgm:animLvl val="lvl"/>
        </dgm:presLayoutVars>
      </dgm:prSet>
      <dgm:spPr/>
    </dgm:pt>
    <dgm:pt modelId="{2F199568-9382-4F57-8637-EA89AB21FD2E}" type="pres">
      <dgm:prSet presAssocID="{6A1362DA-B794-45B9-9BEE-599A1FD4F7C7}" presName="middleComposite" presStyleCnt="0"/>
      <dgm:spPr/>
    </dgm:pt>
    <dgm:pt modelId="{2C6B576E-83E6-4A2B-86DA-256C01041219}" type="pres">
      <dgm:prSet presAssocID="{6A1362DA-B794-45B9-9BEE-599A1FD4F7C7}" presName="leftComposite" presStyleCnt="0"/>
      <dgm:spPr/>
    </dgm:pt>
    <dgm:pt modelId="{2F20CFD9-9E25-4178-B585-093FFDC4B696}" type="pres">
      <dgm:prSet presAssocID="{6A1362DA-B794-45B9-9BEE-599A1FD4F7C7}" presName="parentText1" presStyleLbl="revTx" presStyleIdx="0" presStyleCnt="1">
        <dgm:presLayoutVars>
          <dgm:chMax val="4"/>
          <dgm:chPref val="3"/>
          <dgm:bulletEnabled val="1"/>
        </dgm:presLayoutVars>
      </dgm:prSet>
      <dgm:spPr/>
    </dgm:pt>
  </dgm:ptLst>
  <dgm:cxnLst>
    <dgm:cxn modelId="{9F72A209-3E49-4599-9DCA-9C049022F59C}" type="presOf" srcId="{6A1362DA-B794-45B9-9BEE-599A1FD4F7C7}" destId="{7F997771-75EA-4896-A86B-88DEFCAAF0DF}" srcOrd="0" destOrd="0" presId="urn:microsoft.com/office/officeart/2009/3/layout/PhasedProcess"/>
    <dgm:cxn modelId="{5A39184B-789C-424C-9F77-D2C886162712}" type="presParOf" srcId="{7F997771-75EA-4896-A86B-88DEFCAAF0DF}" destId="{2F199568-9382-4F57-8637-EA89AB21FD2E}" srcOrd="0" destOrd="0" presId="urn:microsoft.com/office/officeart/2009/3/layout/PhasedProcess"/>
    <dgm:cxn modelId="{5716EB85-A799-4BF1-8F79-8F379BE194C2}" type="presParOf" srcId="{7F997771-75EA-4896-A86B-88DEFCAAF0DF}" destId="{2C6B576E-83E6-4A2B-86DA-256C01041219}" srcOrd="1" destOrd="0" presId="urn:microsoft.com/office/officeart/2009/3/layout/PhasedProcess"/>
    <dgm:cxn modelId="{55CB1FD3-BBB7-4B7D-A899-0B561FDC1E8D}" type="presParOf" srcId="{7F997771-75EA-4896-A86B-88DEFCAAF0DF}" destId="{2F20CFD9-9E25-4178-B585-093FFDC4B696}" srcOrd="2" destOrd="0" presId="urn:microsoft.com/office/officeart/2009/3/layout/PhasedProcess"/>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A1362DA-B794-45B9-9BEE-599A1FD4F7C7}" type="doc">
      <dgm:prSet loTypeId="urn:microsoft.com/office/officeart/2009/3/layout/PhasedProcess" loCatId="process" qsTypeId="urn:microsoft.com/office/officeart/2005/8/quickstyle/simple3" qsCatId="simple" csTypeId="urn:microsoft.com/office/officeart/2005/8/colors/accent0_3" csCatId="mainScheme" phldr="1"/>
      <dgm:spPr/>
      <dgm:t>
        <a:bodyPr/>
        <a:lstStyle/>
        <a:p>
          <a:endParaRPr lang="en-ZA"/>
        </a:p>
      </dgm:t>
    </dgm:pt>
    <dgm:pt modelId="{7F997771-75EA-4896-A86B-88DEFCAAF0DF}" type="pres">
      <dgm:prSet presAssocID="{6A1362DA-B794-45B9-9BEE-599A1FD4F7C7}" presName="Name0" presStyleCnt="0">
        <dgm:presLayoutVars>
          <dgm:chMax val="3"/>
          <dgm:chPref val="3"/>
          <dgm:bulletEnabled val="1"/>
          <dgm:dir/>
          <dgm:animLvl val="lvl"/>
        </dgm:presLayoutVars>
      </dgm:prSet>
      <dgm:spPr/>
    </dgm:pt>
    <dgm:pt modelId="{2F199568-9382-4F57-8637-EA89AB21FD2E}" type="pres">
      <dgm:prSet presAssocID="{6A1362DA-B794-45B9-9BEE-599A1FD4F7C7}" presName="middleComposite" presStyleCnt="0"/>
      <dgm:spPr/>
    </dgm:pt>
    <dgm:pt modelId="{2C6B576E-83E6-4A2B-86DA-256C01041219}" type="pres">
      <dgm:prSet presAssocID="{6A1362DA-B794-45B9-9BEE-599A1FD4F7C7}" presName="leftComposite" presStyleCnt="0"/>
      <dgm:spPr/>
    </dgm:pt>
    <dgm:pt modelId="{2F20CFD9-9E25-4178-B585-093FFDC4B696}" type="pres">
      <dgm:prSet presAssocID="{6A1362DA-B794-45B9-9BEE-599A1FD4F7C7}" presName="parentText1" presStyleLbl="revTx" presStyleIdx="0" presStyleCnt="1">
        <dgm:presLayoutVars>
          <dgm:chMax val="4"/>
          <dgm:chPref val="3"/>
          <dgm:bulletEnabled val="1"/>
        </dgm:presLayoutVars>
      </dgm:prSet>
      <dgm:spPr/>
    </dgm:pt>
  </dgm:ptLst>
  <dgm:cxnLst>
    <dgm:cxn modelId="{9F72A209-3E49-4599-9DCA-9C049022F59C}" type="presOf" srcId="{6A1362DA-B794-45B9-9BEE-599A1FD4F7C7}" destId="{7F997771-75EA-4896-A86B-88DEFCAAF0DF}" srcOrd="0" destOrd="0" presId="urn:microsoft.com/office/officeart/2009/3/layout/PhasedProcess"/>
    <dgm:cxn modelId="{5A39184B-789C-424C-9F77-D2C886162712}" type="presParOf" srcId="{7F997771-75EA-4896-A86B-88DEFCAAF0DF}" destId="{2F199568-9382-4F57-8637-EA89AB21FD2E}" srcOrd="0" destOrd="0" presId="urn:microsoft.com/office/officeart/2009/3/layout/PhasedProcess"/>
    <dgm:cxn modelId="{5716EB85-A799-4BF1-8F79-8F379BE194C2}" type="presParOf" srcId="{7F997771-75EA-4896-A86B-88DEFCAAF0DF}" destId="{2C6B576E-83E6-4A2B-86DA-256C01041219}" srcOrd="1" destOrd="0" presId="urn:microsoft.com/office/officeart/2009/3/layout/PhasedProcess"/>
    <dgm:cxn modelId="{55CB1FD3-BBB7-4B7D-A899-0B561FDC1E8D}" type="presParOf" srcId="{7F997771-75EA-4896-A86B-88DEFCAAF0DF}" destId="{2F20CFD9-9E25-4178-B585-093FFDC4B696}" srcOrd="2" destOrd="0" presId="urn:microsoft.com/office/officeart/2009/3/layout/PhasedProcess"/>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A1362DA-B794-45B9-9BEE-599A1FD4F7C7}" type="doc">
      <dgm:prSet loTypeId="urn:microsoft.com/office/officeart/2009/3/layout/PhasedProcess" loCatId="process" qsTypeId="urn:microsoft.com/office/officeart/2005/8/quickstyle/simple3" qsCatId="simple" csTypeId="urn:microsoft.com/office/officeart/2005/8/colors/accent0_3" csCatId="mainScheme" phldr="1"/>
      <dgm:spPr/>
      <dgm:t>
        <a:bodyPr/>
        <a:lstStyle/>
        <a:p>
          <a:endParaRPr lang="en-ZA"/>
        </a:p>
      </dgm:t>
    </dgm:pt>
    <dgm:pt modelId="{7F997771-75EA-4896-A86B-88DEFCAAF0DF}" type="pres">
      <dgm:prSet presAssocID="{6A1362DA-B794-45B9-9BEE-599A1FD4F7C7}" presName="Name0" presStyleCnt="0">
        <dgm:presLayoutVars>
          <dgm:chMax val="3"/>
          <dgm:chPref val="3"/>
          <dgm:bulletEnabled val="1"/>
          <dgm:dir/>
          <dgm:animLvl val="lvl"/>
        </dgm:presLayoutVars>
      </dgm:prSet>
      <dgm:spPr/>
    </dgm:pt>
    <dgm:pt modelId="{2F199568-9382-4F57-8637-EA89AB21FD2E}" type="pres">
      <dgm:prSet presAssocID="{6A1362DA-B794-45B9-9BEE-599A1FD4F7C7}" presName="middleComposite" presStyleCnt="0"/>
      <dgm:spPr/>
    </dgm:pt>
    <dgm:pt modelId="{2C6B576E-83E6-4A2B-86DA-256C01041219}" type="pres">
      <dgm:prSet presAssocID="{6A1362DA-B794-45B9-9BEE-599A1FD4F7C7}" presName="leftComposite" presStyleCnt="0"/>
      <dgm:spPr/>
    </dgm:pt>
    <dgm:pt modelId="{2F20CFD9-9E25-4178-B585-093FFDC4B696}" type="pres">
      <dgm:prSet presAssocID="{6A1362DA-B794-45B9-9BEE-599A1FD4F7C7}" presName="parentText1" presStyleLbl="revTx" presStyleIdx="0" presStyleCnt="1">
        <dgm:presLayoutVars>
          <dgm:chMax val="4"/>
          <dgm:chPref val="3"/>
          <dgm:bulletEnabled val="1"/>
        </dgm:presLayoutVars>
      </dgm:prSet>
      <dgm:spPr/>
    </dgm:pt>
  </dgm:ptLst>
  <dgm:cxnLst>
    <dgm:cxn modelId="{9F72A209-3E49-4599-9DCA-9C049022F59C}" type="presOf" srcId="{6A1362DA-B794-45B9-9BEE-599A1FD4F7C7}" destId="{7F997771-75EA-4896-A86B-88DEFCAAF0DF}" srcOrd="0" destOrd="0" presId="urn:microsoft.com/office/officeart/2009/3/layout/PhasedProcess"/>
    <dgm:cxn modelId="{5A39184B-789C-424C-9F77-D2C886162712}" type="presParOf" srcId="{7F997771-75EA-4896-A86B-88DEFCAAF0DF}" destId="{2F199568-9382-4F57-8637-EA89AB21FD2E}" srcOrd="0" destOrd="0" presId="urn:microsoft.com/office/officeart/2009/3/layout/PhasedProcess"/>
    <dgm:cxn modelId="{5716EB85-A799-4BF1-8F79-8F379BE194C2}" type="presParOf" srcId="{7F997771-75EA-4896-A86B-88DEFCAAF0DF}" destId="{2C6B576E-83E6-4A2B-86DA-256C01041219}" srcOrd="1" destOrd="0" presId="urn:microsoft.com/office/officeart/2009/3/layout/PhasedProcess"/>
    <dgm:cxn modelId="{55CB1FD3-BBB7-4B7D-A899-0B561FDC1E8D}" type="presParOf" srcId="{7F997771-75EA-4896-A86B-88DEFCAAF0DF}" destId="{2F20CFD9-9E25-4178-B585-093FFDC4B696}" srcOrd="2" destOrd="0" presId="urn:microsoft.com/office/officeart/2009/3/layout/PhasedProcess"/>
  </dgm:cxnLst>
  <dgm:bg>
    <a:blipFill>
      <a:blip xmlns:r="http://schemas.openxmlformats.org/officeDocument/2006/relationships" r:embed="rId1">
        <a:extLst>
          <a:ext uri="{28A0092B-C50C-407E-A947-70E740481C1C}">
            <a14:useLocalDpi xmlns:a14="http://schemas.microsoft.com/office/drawing/2010/main" val="0"/>
          </a:ext>
        </a:extLst>
      </a:blip>
      <a:stretch>
        <a:fillRect/>
      </a:stretch>
    </a:blip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0CFD9-9E25-4178-B585-093FFDC4B696}">
      <dsp:nvSpPr>
        <dsp:cNvPr id="0" name=""/>
        <dsp:cNvSpPr/>
      </dsp:nvSpPr>
      <dsp:spPr>
        <a:xfrm>
          <a:off x="220893" y="914165"/>
          <a:ext cx="1807637" cy="42109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0CFD9-9E25-4178-B585-093FFDC4B696}">
      <dsp:nvSpPr>
        <dsp:cNvPr id="0" name=""/>
        <dsp:cNvSpPr/>
      </dsp:nvSpPr>
      <dsp:spPr>
        <a:xfrm>
          <a:off x="93736" y="524782"/>
          <a:ext cx="1037684" cy="24173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0CFD9-9E25-4178-B585-093FFDC4B696}">
      <dsp:nvSpPr>
        <dsp:cNvPr id="0" name=""/>
        <dsp:cNvSpPr/>
      </dsp:nvSpPr>
      <dsp:spPr>
        <a:xfrm>
          <a:off x="238293" y="961307"/>
          <a:ext cx="1900853" cy="44280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0CFD9-9E25-4178-B585-093FFDC4B696}">
      <dsp:nvSpPr>
        <dsp:cNvPr id="0" name=""/>
        <dsp:cNvSpPr/>
      </dsp:nvSpPr>
      <dsp:spPr>
        <a:xfrm>
          <a:off x="93736" y="524782"/>
          <a:ext cx="1037684" cy="24173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0CFD9-9E25-4178-B585-093FFDC4B696}">
      <dsp:nvSpPr>
        <dsp:cNvPr id="0" name=""/>
        <dsp:cNvSpPr/>
      </dsp:nvSpPr>
      <dsp:spPr>
        <a:xfrm>
          <a:off x="93736" y="524782"/>
          <a:ext cx="1037684" cy="24173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0CFD9-9E25-4178-B585-093FFDC4B696}">
      <dsp:nvSpPr>
        <dsp:cNvPr id="0" name=""/>
        <dsp:cNvSpPr/>
      </dsp:nvSpPr>
      <dsp:spPr>
        <a:xfrm>
          <a:off x="93736" y="524782"/>
          <a:ext cx="1037684" cy="24173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0CFD9-9E25-4178-B585-093FFDC4B696}">
      <dsp:nvSpPr>
        <dsp:cNvPr id="0" name=""/>
        <dsp:cNvSpPr/>
      </dsp:nvSpPr>
      <dsp:spPr>
        <a:xfrm>
          <a:off x="93736" y="524782"/>
          <a:ext cx="1037684" cy="24173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0CFD9-9E25-4178-B585-093FFDC4B696}">
      <dsp:nvSpPr>
        <dsp:cNvPr id="0" name=""/>
        <dsp:cNvSpPr/>
      </dsp:nvSpPr>
      <dsp:spPr>
        <a:xfrm>
          <a:off x="93736" y="524782"/>
          <a:ext cx="1037684" cy="24173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0CFD9-9E25-4178-B585-093FFDC4B696}">
      <dsp:nvSpPr>
        <dsp:cNvPr id="0" name=""/>
        <dsp:cNvSpPr/>
      </dsp:nvSpPr>
      <dsp:spPr>
        <a:xfrm>
          <a:off x="93736" y="524782"/>
          <a:ext cx="1037684" cy="24173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0CFD9-9E25-4178-B585-093FFDC4B696}">
      <dsp:nvSpPr>
        <dsp:cNvPr id="0" name=""/>
        <dsp:cNvSpPr/>
      </dsp:nvSpPr>
      <dsp:spPr>
        <a:xfrm>
          <a:off x="93736" y="524782"/>
          <a:ext cx="1037684" cy="24173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0CFD9-9E25-4178-B585-093FFDC4B696}">
      <dsp:nvSpPr>
        <dsp:cNvPr id="0" name=""/>
        <dsp:cNvSpPr/>
      </dsp:nvSpPr>
      <dsp:spPr>
        <a:xfrm>
          <a:off x="93736" y="524782"/>
          <a:ext cx="1037684" cy="24173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0CFD9-9E25-4178-B585-093FFDC4B696}">
      <dsp:nvSpPr>
        <dsp:cNvPr id="0" name=""/>
        <dsp:cNvSpPr/>
      </dsp:nvSpPr>
      <dsp:spPr>
        <a:xfrm>
          <a:off x="220893" y="914165"/>
          <a:ext cx="1807637" cy="42109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0CFD9-9E25-4178-B585-093FFDC4B696}">
      <dsp:nvSpPr>
        <dsp:cNvPr id="0" name=""/>
        <dsp:cNvSpPr/>
      </dsp:nvSpPr>
      <dsp:spPr>
        <a:xfrm>
          <a:off x="93736" y="524782"/>
          <a:ext cx="1037684" cy="24173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0CFD9-9E25-4178-B585-093FFDC4B696}">
      <dsp:nvSpPr>
        <dsp:cNvPr id="0" name=""/>
        <dsp:cNvSpPr/>
      </dsp:nvSpPr>
      <dsp:spPr>
        <a:xfrm>
          <a:off x="93736" y="524782"/>
          <a:ext cx="1037684" cy="24173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0CFD9-9E25-4178-B585-093FFDC4B696}">
      <dsp:nvSpPr>
        <dsp:cNvPr id="0" name=""/>
        <dsp:cNvSpPr/>
      </dsp:nvSpPr>
      <dsp:spPr>
        <a:xfrm>
          <a:off x="238293" y="961307"/>
          <a:ext cx="1900853" cy="44280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0CFD9-9E25-4178-B585-093FFDC4B696}">
      <dsp:nvSpPr>
        <dsp:cNvPr id="0" name=""/>
        <dsp:cNvSpPr/>
      </dsp:nvSpPr>
      <dsp:spPr>
        <a:xfrm>
          <a:off x="93736" y="524782"/>
          <a:ext cx="1037684" cy="24173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0CFD9-9E25-4178-B585-093FFDC4B696}">
      <dsp:nvSpPr>
        <dsp:cNvPr id="0" name=""/>
        <dsp:cNvSpPr/>
      </dsp:nvSpPr>
      <dsp:spPr>
        <a:xfrm>
          <a:off x="93736" y="524782"/>
          <a:ext cx="1037684" cy="24173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0CFD9-9E25-4178-B585-093FFDC4B696}">
      <dsp:nvSpPr>
        <dsp:cNvPr id="0" name=""/>
        <dsp:cNvSpPr/>
      </dsp:nvSpPr>
      <dsp:spPr>
        <a:xfrm>
          <a:off x="93736" y="524782"/>
          <a:ext cx="1037684" cy="24173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0CFD9-9E25-4178-B585-093FFDC4B696}">
      <dsp:nvSpPr>
        <dsp:cNvPr id="0" name=""/>
        <dsp:cNvSpPr/>
      </dsp:nvSpPr>
      <dsp:spPr>
        <a:xfrm>
          <a:off x="93736" y="524782"/>
          <a:ext cx="1037684" cy="24173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0CFD9-9E25-4178-B585-093FFDC4B696}">
      <dsp:nvSpPr>
        <dsp:cNvPr id="0" name=""/>
        <dsp:cNvSpPr/>
      </dsp:nvSpPr>
      <dsp:spPr>
        <a:xfrm>
          <a:off x="93736" y="524782"/>
          <a:ext cx="1037684" cy="24173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0CFD9-9E25-4178-B585-093FFDC4B696}">
      <dsp:nvSpPr>
        <dsp:cNvPr id="0" name=""/>
        <dsp:cNvSpPr/>
      </dsp:nvSpPr>
      <dsp:spPr>
        <a:xfrm>
          <a:off x="93736" y="524782"/>
          <a:ext cx="1037684" cy="24173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10.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11.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12.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13.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14.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15.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16.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17.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18.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19.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2.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20.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21.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3.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4.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5.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6.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7.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8.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9.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45E872-1A40-4FE7-986C-59F628C1EA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B9F5374-08E9-4C85-B7A7-3F19604B53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EA06F1-B57D-406B-8F09-B1FDC0D0B1F3}" type="datetimeFigureOut">
              <a:rPr lang="en-US" smtClean="0"/>
              <a:t>5/13/2023</a:t>
            </a:fld>
            <a:endParaRPr lang="en-US" dirty="0"/>
          </a:p>
        </p:txBody>
      </p:sp>
      <p:sp>
        <p:nvSpPr>
          <p:cNvPr id="4" name="Footer Placeholder 3">
            <a:extLst>
              <a:ext uri="{FF2B5EF4-FFF2-40B4-BE49-F238E27FC236}">
                <a16:creationId xmlns:a16="http://schemas.microsoft.com/office/drawing/2014/main" id="{937FACC5-BCFD-4649-8006-C71939BACE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D146B17-7076-4944-A4A2-FD49936A33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7EDE44-B1FC-494A-A972-62DC7CABB271}" type="slidenum">
              <a:rPr lang="en-US" smtClean="0"/>
              <a:t>‹#›</a:t>
            </a:fld>
            <a:endParaRPr lang="en-US" dirty="0"/>
          </a:p>
        </p:txBody>
      </p:sp>
    </p:spTree>
    <p:extLst>
      <p:ext uri="{BB962C8B-B14F-4D97-AF65-F5344CB8AC3E}">
        <p14:creationId xmlns:p14="http://schemas.microsoft.com/office/powerpoint/2010/main" val="705689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37F2BD-238E-42D0-B670-F788A50DBDE8}" type="datetimeFigureOut">
              <a:rPr lang="en-US" smtClean="0"/>
              <a:t>5/13/2023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E8DF69-FFB1-4D3A-9D8C-5887E79674D9}" type="slidenum">
              <a:rPr lang="en-US" smtClean="0"/>
              <a:t>‹#›</a:t>
            </a:fld>
            <a:endParaRPr lang="en-US" dirty="0"/>
          </a:p>
        </p:txBody>
      </p:sp>
    </p:spTree>
    <p:extLst>
      <p:ext uri="{BB962C8B-B14F-4D97-AF65-F5344CB8AC3E}">
        <p14:creationId xmlns:p14="http://schemas.microsoft.com/office/powerpoint/2010/main" val="3766476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1</a:t>
            </a:fld>
            <a:endParaRPr lang="en-US" dirty="0"/>
          </a:p>
        </p:txBody>
      </p:sp>
    </p:spTree>
    <p:extLst>
      <p:ext uri="{BB962C8B-B14F-4D97-AF65-F5344CB8AC3E}">
        <p14:creationId xmlns:p14="http://schemas.microsoft.com/office/powerpoint/2010/main" val="1304557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2</a:t>
            </a:fld>
            <a:endParaRPr lang="en-US" dirty="0"/>
          </a:p>
        </p:txBody>
      </p:sp>
    </p:spTree>
    <p:extLst>
      <p:ext uri="{BB962C8B-B14F-4D97-AF65-F5344CB8AC3E}">
        <p14:creationId xmlns:p14="http://schemas.microsoft.com/office/powerpoint/2010/main" val="1272089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4</a:t>
            </a:fld>
            <a:endParaRPr lang="en-US" dirty="0"/>
          </a:p>
        </p:txBody>
      </p:sp>
    </p:spTree>
    <p:extLst>
      <p:ext uri="{BB962C8B-B14F-4D97-AF65-F5344CB8AC3E}">
        <p14:creationId xmlns:p14="http://schemas.microsoft.com/office/powerpoint/2010/main" val="2670918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6</a:t>
            </a:fld>
            <a:endParaRPr lang="en-US" dirty="0"/>
          </a:p>
        </p:txBody>
      </p:sp>
    </p:spTree>
    <p:extLst>
      <p:ext uri="{BB962C8B-B14F-4D97-AF65-F5344CB8AC3E}">
        <p14:creationId xmlns:p14="http://schemas.microsoft.com/office/powerpoint/2010/main" val="2039457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7</a:t>
            </a:fld>
            <a:endParaRPr lang="en-US" dirty="0"/>
          </a:p>
        </p:txBody>
      </p:sp>
    </p:spTree>
    <p:extLst>
      <p:ext uri="{BB962C8B-B14F-4D97-AF65-F5344CB8AC3E}">
        <p14:creationId xmlns:p14="http://schemas.microsoft.com/office/powerpoint/2010/main" val="4111466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28</a:t>
            </a:fld>
            <a:endParaRPr lang="en-US" dirty="0"/>
          </a:p>
        </p:txBody>
      </p:sp>
    </p:spTree>
    <p:extLst>
      <p:ext uri="{BB962C8B-B14F-4D97-AF65-F5344CB8AC3E}">
        <p14:creationId xmlns:p14="http://schemas.microsoft.com/office/powerpoint/2010/main" val="3285139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noProof="0"/>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9AB3A824-1A51-4B26-AD58-A6D8E14F6C04}" type="datetimeFigureOut">
              <a:rPr lang="en-US" noProof="0" smtClean="0"/>
              <a:t>5/13/2023</a:t>
            </a:fld>
            <a:endParaRPr lang="en-US" noProof="0"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noProof="0" dirty="0"/>
              <a:t>
              </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D22F896-40B5-4ADD-8801-0D06FADFA095}" type="slidenum">
              <a:rPr lang="en-US" noProof="0" smtClean="0"/>
              <a:t>‹#›</a:t>
            </a:fld>
            <a:endParaRPr lang="en-US" noProof="0"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78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Vertical Text Placeholder 2"/>
          <p:cNvSpPr>
            <a:spLocks noGrp="1"/>
          </p:cNvSpPr>
          <p:nvPr>
            <p:ph type="body" orient="vert" idx="1"/>
          </p:nvPr>
        </p:nvSpPr>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857E33E-8B18-4087-B112-809917729534}" type="datetimeFigureOut">
              <a:rPr lang="en-US" noProof="0" smtClean="0"/>
              <a:t>5/13/2023</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43552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noProof="0"/>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3FFE419-2371-464F-8239-3959401C3561}" type="datetimeFigureOut">
              <a:rPr lang="en-US" noProof="0" smtClean="0"/>
              <a:t>5/13/2023</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1994763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7D162C4-EDD9-4389-A98B-B87ECEA2A816}" type="datetimeFigureOut">
              <a:rPr lang="en-US" noProof="0" smtClean="0"/>
              <a:t>5/13/2023</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472039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noProof="0"/>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noProof="0" smtClean="0"/>
              <a:t>5/13/2023</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6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noProof="0"/>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CA954B2F-12DE-47F5-8894-472B206D2E1E}" type="datetimeFigureOut">
              <a:rPr lang="en-US" noProof="0" smtClean="0"/>
              <a:t>5/13/2023</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8167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noProof="0"/>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3CBC1C18-307B-4F68-A007-B5B542270E8D}" type="datetimeFigureOut">
              <a:rPr lang="en-US" noProof="0" smtClean="0"/>
              <a:t>5/13/2023</a:t>
            </a:fld>
            <a:endParaRPr lang="en-US" noProof="0" dirty="0"/>
          </a:p>
        </p:txBody>
      </p:sp>
      <p:sp>
        <p:nvSpPr>
          <p:cNvPr id="8" name="Footer Placeholder 7"/>
          <p:cNvSpPr>
            <a:spLocks noGrp="1"/>
          </p:cNvSpPr>
          <p:nvPr>
            <p:ph type="ftr" sz="quarter" idx="11"/>
          </p:nvPr>
        </p:nvSpPr>
        <p:spPr/>
        <p:txBody>
          <a:bodyPr/>
          <a:lstStyle/>
          <a:p>
            <a:r>
              <a:rPr lang="en-US" noProof="0" dirty="0"/>
              <a:t>
              </a:t>
            </a:r>
          </a:p>
        </p:txBody>
      </p:sp>
      <p:sp>
        <p:nvSpPr>
          <p:cNvPr id="9" name="Slide Number Placeholder 8"/>
          <p:cNvSpPr>
            <a:spLocks noGrp="1"/>
          </p:cNvSpPr>
          <p:nvPr>
            <p:ph type="sldNum" sz="quarter" idx="12"/>
          </p:nvPr>
        </p:nvSpPr>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96335257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noProof="0" smtClean="0"/>
              <a:t>5/13/2023</a:t>
            </a:fld>
            <a:endParaRPr lang="en-US" noProof="0" dirty="0"/>
          </a:p>
        </p:txBody>
      </p:sp>
      <p:sp>
        <p:nvSpPr>
          <p:cNvPr id="4" name="Footer Placeholder 3"/>
          <p:cNvSpPr>
            <a:spLocks noGrp="1"/>
          </p:cNvSpPr>
          <p:nvPr>
            <p:ph type="ftr" sz="quarter" idx="11"/>
          </p:nvPr>
        </p:nvSpPr>
        <p:spPr/>
        <p:txBody>
          <a:bodyPr/>
          <a:lstStyle/>
          <a:p>
            <a:r>
              <a:rPr lang="en-US" noProof="0" dirty="0"/>
              <a:t>
              </a:t>
            </a:r>
          </a:p>
        </p:txBody>
      </p:sp>
      <p:sp>
        <p:nvSpPr>
          <p:cNvPr id="5" name="Slide Number Placeholder 4"/>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005428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noProof="0" smtClean="0"/>
              <a:t>5/13/2023</a:t>
            </a:fld>
            <a:endParaRPr lang="en-US" noProof="0" dirty="0"/>
          </a:p>
        </p:txBody>
      </p:sp>
      <p:sp>
        <p:nvSpPr>
          <p:cNvPr id="3" name="Footer Placeholder 2"/>
          <p:cNvSpPr>
            <a:spLocks noGrp="1"/>
          </p:cNvSpPr>
          <p:nvPr>
            <p:ph type="ftr" sz="quarter" idx="11"/>
          </p:nvPr>
        </p:nvSpPr>
        <p:spPr/>
        <p:txBody>
          <a:bodyPr/>
          <a:lstStyle/>
          <a:p>
            <a:r>
              <a:rPr lang="en-US" noProof="0" dirty="0"/>
              <a:t>
              </a:t>
            </a:r>
          </a:p>
        </p:txBody>
      </p:sp>
      <p:sp>
        <p:nvSpPr>
          <p:cNvPr id="4" name="Slide Number Placeholder 3"/>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98825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noProof="0" smtClean="0"/>
              <a:t>5/13/2023</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58383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noProof="0" smtClean="0"/>
              <a:t>5/13/2023</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74084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3CBC1C18-307B-4F68-A007-B5B542270E8D}" type="datetimeFigureOut">
              <a:rPr lang="en-US" noProof="0" smtClean="0"/>
              <a:t>5/13/2023</a:t>
            </a:fld>
            <a:endParaRPr lang="en-US" noProof="0"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r>
              <a:rPr lang="en-US" noProof="0" dirty="0"/>
              <a:t>
              </a:t>
            </a: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70225885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12" Type="http://schemas.openxmlformats.org/officeDocument/2006/relationships/image" Target="../media/image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QuickStyle" Target="../diagrams/quickStyle4.xml"/><Relationship Id="rId11" Type="http://schemas.openxmlformats.org/officeDocument/2006/relationships/image" Target="../media/image10.emf"/><Relationship Id="rId5" Type="http://schemas.openxmlformats.org/officeDocument/2006/relationships/diagramLayout" Target="../diagrams/layout4.xml"/><Relationship Id="rId10" Type="http://schemas.openxmlformats.org/officeDocument/2006/relationships/image" Target="../media/image8.png"/><Relationship Id="rId4" Type="http://schemas.openxmlformats.org/officeDocument/2006/relationships/diagramData" Target="../diagrams/data4.xml"/><Relationship Id="rId9" Type="http://schemas.microsoft.com/office/2014/relationships/chartEx" Target="../charts/chartEx1.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2.xml"/><Relationship Id="rId7" Type="http://schemas.openxmlformats.org/officeDocument/2006/relationships/diagramColors" Target="../diagrams/colors5.xml"/><Relationship Id="rId12" Type="http://schemas.openxmlformats.org/officeDocument/2006/relationships/image" Target="../media/image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5.xml"/><Relationship Id="rId11" Type="http://schemas.openxmlformats.org/officeDocument/2006/relationships/chart" Target="../charts/chart4.xml"/><Relationship Id="rId5" Type="http://schemas.openxmlformats.org/officeDocument/2006/relationships/diagramLayout" Target="../diagrams/layout5.xml"/><Relationship Id="rId10" Type="http://schemas.openxmlformats.org/officeDocument/2006/relationships/image" Target="../media/image10.png"/><Relationship Id="rId4" Type="http://schemas.openxmlformats.org/officeDocument/2006/relationships/diagramData" Target="../diagrams/data5.xml"/><Relationship Id="rId9" Type="http://schemas.openxmlformats.org/officeDocument/2006/relationships/image" Target="../media/image11.emf"/></Relationships>
</file>

<file path=ppt/slides/_rels/slide12.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diagramLayout" Target="../diagrams/layout6.xml"/><Relationship Id="rId7" Type="http://schemas.openxmlformats.org/officeDocument/2006/relationships/chart" Target="../charts/chart5.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diagramLayout" Target="../diagrams/layout7.xml"/><Relationship Id="rId7" Type="http://schemas.openxmlformats.org/officeDocument/2006/relationships/chart" Target="../charts/chart6.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chart" Target="../charts/chart7.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80.png"/><Relationship Id="rId7" Type="http://schemas.openxmlformats.org/officeDocument/2006/relationships/diagramLayout" Target="../diagrams/layout8.xml"/><Relationship Id="rId12" Type="http://schemas.openxmlformats.org/officeDocument/2006/relationships/image" Target="../media/image15.emf"/><Relationship Id="rId2" Type="http://schemas.microsoft.com/office/2014/relationships/chartEx" Target="../charts/chartEx2.xml"/><Relationship Id="rId1" Type="http://schemas.openxmlformats.org/officeDocument/2006/relationships/slideLayout" Target="../slideLayouts/slideLayout2.xml"/><Relationship Id="rId6" Type="http://schemas.openxmlformats.org/officeDocument/2006/relationships/diagramData" Target="../diagrams/data8.xml"/><Relationship Id="rId11" Type="http://schemas.openxmlformats.org/officeDocument/2006/relationships/image" Target="../media/image14.emf"/><Relationship Id="rId5" Type="http://schemas.openxmlformats.org/officeDocument/2006/relationships/image" Target="../media/image13.png"/><Relationship Id="rId10" Type="http://schemas.microsoft.com/office/2007/relationships/diagramDrawing" Target="../diagrams/drawing8.xml"/><Relationship Id="rId4" Type="http://schemas.microsoft.com/office/2014/relationships/chartEx" Target="../charts/chartEx3.xml"/><Relationship Id="rId9" Type="http://schemas.openxmlformats.org/officeDocument/2006/relationships/diagramColors" Target="../diagrams/colors8.xml"/></Relationships>
</file>

<file path=ppt/slides/_rels/slide15.xml.rels><?xml version="1.0" encoding="UTF-8" standalone="yes"?>
<Relationships xmlns="http://schemas.openxmlformats.org/package/2006/relationships"><Relationship Id="rId8" Type="http://schemas.openxmlformats.org/officeDocument/2006/relationships/chart" Target="../charts/chart9.xml"/><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chart" Target="../charts/chart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10" Type="http://schemas.openxmlformats.org/officeDocument/2006/relationships/image" Target="../media/image17.emf"/><Relationship Id="rId4" Type="http://schemas.openxmlformats.org/officeDocument/2006/relationships/diagramLayout" Target="../diagrams/layout9.xml"/><Relationship Id="rId9" Type="http://schemas.openxmlformats.org/officeDocument/2006/relationships/image" Target="../media/image16.emf"/></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9.jpe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8.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diagramLayout" Target="../diagrams/layout12.xml"/><Relationship Id="rId7" Type="http://schemas.openxmlformats.org/officeDocument/2006/relationships/chart" Target="../charts/chart10.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11" Type="http://schemas.openxmlformats.org/officeDocument/2006/relationships/hyperlink" Target="https://www.findeasy.in/districts-in-telangana/" TargetMode="External"/><Relationship Id="rId5" Type="http://schemas.openxmlformats.org/officeDocument/2006/relationships/diagramColors" Target="../diagrams/colors12.xml"/><Relationship Id="rId10" Type="http://schemas.openxmlformats.org/officeDocument/2006/relationships/image" Target="../media/image19.emf"/><Relationship Id="rId4" Type="http://schemas.openxmlformats.org/officeDocument/2006/relationships/diagramQuickStyle" Target="../diagrams/quickStyle12.xml"/><Relationship Id="rId9" Type="http://schemas.openxmlformats.org/officeDocument/2006/relationships/image" Target="../media/image18.emf"/></Relationships>
</file>

<file path=ppt/slides/_rels/slide19.xml.rels><?xml version="1.0" encoding="UTF-8" standalone="yes"?>
<Relationships xmlns="http://schemas.openxmlformats.org/package/2006/relationships"><Relationship Id="rId8" Type="http://schemas.openxmlformats.org/officeDocument/2006/relationships/chart" Target="../charts/chart13.xml"/><Relationship Id="rId3" Type="http://schemas.openxmlformats.org/officeDocument/2006/relationships/diagramLayout" Target="../diagrams/layout13.xml"/><Relationship Id="rId7" Type="http://schemas.openxmlformats.org/officeDocument/2006/relationships/chart" Target="../charts/chart12.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 Id="rId9" Type="http://schemas.openxmlformats.org/officeDocument/2006/relationships/image" Target="../media/image20.e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chart" Target="../charts/chart14.xml"/><Relationship Id="rId3" Type="http://schemas.openxmlformats.org/officeDocument/2006/relationships/diagramLayout" Target="../diagrams/layout14.xml"/><Relationship Id="rId7" Type="http://schemas.openxmlformats.org/officeDocument/2006/relationships/image" Target="../media/image21.emf"/><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1.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chart" Target="../charts/chart15.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10" Type="http://schemas.openxmlformats.org/officeDocument/2006/relationships/hyperlink" Target="https://data.telangana.gov.in/" TargetMode="External"/><Relationship Id="rId4" Type="http://schemas.openxmlformats.org/officeDocument/2006/relationships/diagramLayout" Target="../diagrams/layout15.xml"/><Relationship Id="rId9" Type="http://schemas.openxmlformats.org/officeDocument/2006/relationships/hyperlink" Target="https://nriol.com/india-statistics/telangana/districts.asp" TargetMode="External"/></Relationships>
</file>

<file path=ppt/slides/_rels/slide22.xml.rels><?xml version="1.0" encoding="UTF-8" standalone="yes"?>
<Relationships xmlns="http://schemas.openxmlformats.org/package/2006/relationships"><Relationship Id="rId8" Type="http://schemas.openxmlformats.org/officeDocument/2006/relationships/chart" Target="../charts/chart17.xml"/><Relationship Id="rId3" Type="http://schemas.openxmlformats.org/officeDocument/2006/relationships/diagramLayout" Target="../diagrams/layout16.xml"/><Relationship Id="rId7" Type="http://schemas.openxmlformats.org/officeDocument/2006/relationships/chart" Target="../charts/chart16.xml"/><Relationship Id="rId2" Type="http://schemas.openxmlformats.org/officeDocument/2006/relationships/diagramData" Target="../diagrams/data16.xml"/><Relationship Id="rId1" Type="http://schemas.openxmlformats.org/officeDocument/2006/relationships/slideLayout" Target="../slideLayouts/slideLayout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3.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diagramLayout" Target="../diagrams/layout17.xml"/><Relationship Id="rId7" Type="http://schemas.openxmlformats.org/officeDocument/2006/relationships/image" Target="../media/image23.emf"/><Relationship Id="rId2" Type="http://schemas.openxmlformats.org/officeDocument/2006/relationships/diagramData" Target="../diagrams/data17.xml"/><Relationship Id="rId1" Type="http://schemas.openxmlformats.org/officeDocument/2006/relationships/slideLayout" Target="../slideLayouts/slideLayout7.xml"/><Relationship Id="rId6" Type="http://schemas.microsoft.com/office/2007/relationships/diagramDrawing" Target="../diagrams/drawing17.xml"/><Relationship Id="rId5" Type="http://schemas.openxmlformats.org/officeDocument/2006/relationships/diagramColors" Target="../diagrams/colors17.xml"/><Relationship Id="rId10" Type="http://schemas.openxmlformats.org/officeDocument/2006/relationships/chart" Target="../charts/chart19.xml"/><Relationship Id="rId4" Type="http://schemas.openxmlformats.org/officeDocument/2006/relationships/diagramQuickStyle" Target="../diagrams/quickStyle17.xml"/><Relationship Id="rId9" Type="http://schemas.openxmlformats.org/officeDocument/2006/relationships/chart" Target="../charts/chart1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7.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25.emf"/><Relationship Id="rId2" Type="http://schemas.openxmlformats.org/officeDocument/2006/relationships/diagramData" Target="../diagrams/data19.xml"/><Relationship Id="rId1" Type="http://schemas.openxmlformats.org/officeDocument/2006/relationships/slideLayout" Target="../slideLayouts/slideLayout7.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7.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7.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mailto:walewest98@gmail.com"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jpeg"/><Relationship Id="rId5" Type="http://schemas.openxmlformats.org/officeDocument/2006/relationships/chart" Target="../charts/chart1.xml"/><Relationship Id="rId4" Type="http://schemas.openxmlformats.org/officeDocument/2006/relationships/notesSlide" Target="../notesSlides/notesSlide4.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12"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Data" Target="../diagrams/data1.xml"/><Relationship Id="rId11" Type="http://schemas.openxmlformats.org/officeDocument/2006/relationships/chart" Target="../charts/chart3.xml"/><Relationship Id="rId5" Type="http://schemas.openxmlformats.org/officeDocument/2006/relationships/image" Target="../media/image8.jpeg"/><Relationship Id="rId10" Type="http://schemas.microsoft.com/office/2007/relationships/diagramDrawing" Target="../diagrams/drawing1.xml"/><Relationship Id="rId4" Type="http://schemas.openxmlformats.org/officeDocument/2006/relationships/notesSlide" Target="../notesSlides/notesSlide5.xml"/><Relationship Id="rId9" Type="http://schemas.openxmlformats.org/officeDocument/2006/relationships/diagramColors" Target="../diagrams/colors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5.png"/><Relationship Id="rId4" Type="http://schemas.openxmlformats.org/officeDocument/2006/relationships/image" Target="../media/image8.jpe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5.png"/><Relationship Id="rId4" Type="http://schemas.openxmlformats.org/officeDocument/2006/relationships/diagramData" Target="../diagrams/data3.xml"/><Relationship Id="rId9"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cxnSp>
        <p:nvCxnSpPr>
          <p:cNvPr id="50" name="Straight Connector 41">
            <a:extLst>
              <a:ext uri="{FF2B5EF4-FFF2-40B4-BE49-F238E27FC236}">
                <a16:creationId xmlns:a16="http://schemas.microsoft.com/office/drawing/2014/main" id="{63FED537-3AF1-4C36-9904-77B6A54D27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1679652" y="707838"/>
            <a:ext cx="8767860" cy="1289053"/>
          </a:xfrm>
        </p:spPr>
        <p:txBody>
          <a:bodyPr>
            <a:noAutofit/>
          </a:bodyPr>
          <a:lstStyle/>
          <a:p>
            <a:r>
              <a:rPr lang="en-US" sz="4800" cap="none" dirty="0"/>
              <a:t>TELANGANA TOURIST ANALYSIS</a:t>
            </a:r>
          </a:p>
        </p:txBody>
      </p:sp>
      <p:pic>
        <p:nvPicPr>
          <p:cNvPr id="7" name="Picture 6" descr="Man looking at landscape">
            <a:extLst>
              <a:ext uri="{FF2B5EF4-FFF2-40B4-BE49-F238E27FC236}">
                <a16:creationId xmlns:a16="http://schemas.microsoft.com/office/drawing/2014/main" id="{CD9EF39B-AB41-49AB-8163-8B5FD7D2832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53253" y="3455894"/>
            <a:ext cx="11685494" cy="3287337"/>
          </a:xfrm>
          <a:prstGeom prst="rect">
            <a:avLst/>
          </a:prstGeom>
        </p:spPr>
      </p:pic>
      <p:pic>
        <p:nvPicPr>
          <p:cNvPr id="1026" name="Picture 2" descr="Telengana State Portal">
            <a:extLst>
              <a:ext uri="{FF2B5EF4-FFF2-40B4-BE49-F238E27FC236}">
                <a16:creationId xmlns:a16="http://schemas.microsoft.com/office/drawing/2014/main" id="{423A41C6-77E1-F452-90EA-3ECBA666FF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7028" y="380725"/>
            <a:ext cx="2249142" cy="22491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64AF24D-4172-9485-58C0-69FF6714468F}"/>
              </a:ext>
            </a:extLst>
          </p:cNvPr>
          <p:cNvSpPr txBox="1"/>
          <p:nvPr/>
        </p:nvSpPr>
        <p:spPr>
          <a:xfrm>
            <a:off x="9143467" y="6373899"/>
            <a:ext cx="3216264" cy="369332"/>
          </a:xfrm>
          <a:prstGeom prst="rect">
            <a:avLst/>
          </a:prstGeom>
          <a:noFill/>
          <a:ln>
            <a:noFill/>
          </a:ln>
        </p:spPr>
        <p:txBody>
          <a:bodyPr wrap="square" rtlCol="0">
            <a:spAutoFit/>
          </a:bodyPr>
          <a:lstStyle/>
          <a:p>
            <a:r>
              <a:rPr lang="en-US" b="1" dirty="0">
                <a:ln>
                  <a:solidFill>
                    <a:schemeClr val="bg1"/>
                  </a:solidFill>
                </a:ln>
                <a:solidFill>
                  <a:schemeClr val="bg1"/>
                </a:solidFill>
              </a:rPr>
              <a:t>ISHOLA SEMIU OLAWALE</a:t>
            </a:r>
          </a:p>
        </p:txBody>
      </p:sp>
      <p:pic>
        <p:nvPicPr>
          <p:cNvPr id="4" name="Picture 3">
            <a:extLst>
              <a:ext uri="{FF2B5EF4-FFF2-40B4-BE49-F238E27FC236}">
                <a16:creationId xmlns:a16="http://schemas.microsoft.com/office/drawing/2014/main" id="{F05B87C2-EA24-22A3-DF93-40E6F0B1E2C8}"/>
              </a:ext>
            </a:extLst>
          </p:cNvPr>
          <p:cNvPicPr>
            <a:picLocks noChangeAspect="1"/>
          </p:cNvPicPr>
          <p:nvPr/>
        </p:nvPicPr>
        <p:blipFill>
          <a:blip r:embed="rId5"/>
          <a:stretch>
            <a:fillRect/>
          </a:stretch>
        </p:blipFill>
        <p:spPr>
          <a:xfrm>
            <a:off x="250994" y="380443"/>
            <a:ext cx="2249424" cy="2249424"/>
          </a:xfrm>
          <a:prstGeom prst="rect">
            <a:avLst/>
          </a:prstGeom>
        </p:spPr>
      </p:pic>
    </p:spTree>
    <p:extLst>
      <p:ext uri="{BB962C8B-B14F-4D97-AF65-F5344CB8AC3E}">
        <p14:creationId xmlns:p14="http://schemas.microsoft.com/office/powerpoint/2010/main" val="834050406"/>
      </p:ext>
    </p:extLst>
  </p:cSld>
  <p:clrMapOvr>
    <a:masterClrMapping/>
  </p:clrMapOvr>
  <mc:AlternateContent xmlns:mc="http://schemas.openxmlformats.org/markup-compatibility/2006" xmlns:p14="http://schemas.microsoft.com/office/powerpoint/2010/main">
    <mc:Choice Requires="p14">
      <p:transition spd="slow" p14:dur="2000" advTm="3007"/>
    </mc:Choice>
    <mc:Fallback xmlns="">
      <p:transition spd="slow" advTm="300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CDB7BC-3926-2D96-BB97-2E705C7517F5}"/>
              </a:ext>
            </a:extLst>
          </p:cNvPr>
          <p:cNvSpPr>
            <a:spLocks noGrp="1"/>
          </p:cNvSpPr>
          <p:nvPr>
            <p:ph type="title"/>
          </p:nvPr>
        </p:nvSpPr>
        <p:spPr>
          <a:xfrm>
            <a:off x="226794" y="238530"/>
            <a:ext cx="6399090" cy="957224"/>
          </a:xfrm>
        </p:spPr>
        <p:txBody>
          <a:bodyPr>
            <a:normAutofit/>
          </a:bodyPr>
          <a:lstStyle/>
          <a:p>
            <a:r>
              <a:rPr lang="en-US" sz="2000" b="1" dirty="0">
                <a:solidFill>
                  <a:srgbClr val="000000"/>
                </a:solidFill>
                <a:effectLst/>
                <a:latin typeface="Calibri" panose="020F0502020204030204" pitchFamily="34" charset="0"/>
                <a:ea typeface="Calibri" panose="020F0502020204030204" pitchFamily="34" charset="0"/>
              </a:rPr>
              <a:t>1. TOP 10 DISTRICTS THAT HAVE THE HIGHEST NUMBER OF DOMESTIC VISITORS OVERALL (2016 - 2019)</a:t>
            </a:r>
            <a:endParaRPr lang="en-US" b="1" dirty="0"/>
          </a:p>
        </p:txBody>
      </p:sp>
      <p:graphicFrame>
        <p:nvGraphicFramePr>
          <p:cNvPr id="6" name="Content Placeholder 3" descr="Phased Process Graph">
            <a:extLst>
              <a:ext uri="{FF2B5EF4-FFF2-40B4-BE49-F238E27FC236}">
                <a16:creationId xmlns:a16="http://schemas.microsoft.com/office/drawing/2014/main" id="{97EF9628-B9BB-3768-6513-146D38B5BD60}"/>
              </a:ext>
            </a:extLst>
          </p:cNvPr>
          <p:cNvGraphicFramePr>
            <a:graphicFrameLocks noGrp="1"/>
          </p:cNvGraphicFramePr>
          <p:nvPr>
            <p:ph idx="1"/>
            <p:extLst>
              <p:ext uri="{D42A27DB-BD31-4B8C-83A1-F6EECF244321}">
                <p14:modId xmlns:p14="http://schemas.microsoft.com/office/powerpoint/2010/main" val="530505347"/>
              </p:ext>
            </p:extLst>
          </p:nvPr>
        </p:nvGraphicFramePr>
        <p:xfrm>
          <a:off x="10627507" y="550106"/>
          <a:ext cx="1225158" cy="12912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FC643025-FD5D-D38F-EA9F-DDCE5B3F6BC5}"/>
                  </a:ext>
                </a:extLst>
              </p:cNvPr>
              <p:cNvGraphicFramePr/>
              <p:nvPr>
                <p:extLst>
                  <p:ext uri="{D42A27DB-BD31-4B8C-83A1-F6EECF244321}">
                    <p14:modId xmlns:p14="http://schemas.microsoft.com/office/powerpoint/2010/main" val="4168247492"/>
                  </p:ext>
                </p:extLst>
              </p:nvPr>
            </p:nvGraphicFramePr>
            <p:xfrm>
              <a:off x="226792" y="1603717"/>
              <a:ext cx="7172813" cy="4798293"/>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8" name="Chart 7">
                <a:extLst>
                  <a:ext uri="{FF2B5EF4-FFF2-40B4-BE49-F238E27FC236}">
                    <a16:creationId xmlns:a16="http://schemas.microsoft.com/office/drawing/2014/main" id="{FC643025-FD5D-D38F-EA9F-DDCE5B3F6BC5}"/>
                  </a:ext>
                </a:extLst>
              </p:cNvPr>
              <p:cNvPicPr>
                <a:picLocks noGrp="1" noRot="1" noChangeAspect="1" noMove="1" noResize="1" noEditPoints="1" noAdjustHandles="1" noChangeArrowheads="1" noChangeShapeType="1"/>
              </p:cNvPicPr>
              <p:nvPr/>
            </p:nvPicPr>
            <p:blipFill>
              <a:blip r:embed="rId10"/>
              <a:stretch>
                <a:fillRect/>
              </a:stretch>
            </p:blipFill>
            <p:spPr>
              <a:xfrm>
                <a:off x="226792" y="1603717"/>
                <a:ext cx="7172813" cy="4798293"/>
              </a:xfrm>
              <a:prstGeom prst="rect">
                <a:avLst/>
              </a:prstGeom>
            </p:spPr>
          </p:pic>
        </mc:Fallback>
      </mc:AlternateContent>
      <p:pic>
        <p:nvPicPr>
          <p:cNvPr id="5" name="Picture 4">
            <a:extLst>
              <a:ext uri="{FF2B5EF4-FFF2-40B4-BE49-F238E27FC236}">
                <a16:creationId xmlns:a16="http://schemas.microsoft.com/office/drawing/2014/main" id="{853C2E5B-0093-5E77-8686-623A1F26C4EC}"/>
              </a:ext>
            </a:extLst>
          </p:cNvPr>
          <p:cNvPicPr>
            <a:picLocks noChangeAspect="1"/>
          </p:cNvPicPr>
          <p:nvPr/>
        </p:nvPicPr>
        <p:blipFill>
          <a:blip r:embed="rId11"/>
          <a:stretch>
            <a:fillRect/>
          </a:stretch>
        </p:blipFill>
        <p:spPr>
          <a:xfrm>
            <a:off x="7717321" y="1603717"/>
            <a:ext cx="2800350" cy="2114550"/>
          </a:xfrm>
          <a:prstGeom prst="rect">
            <a:avLst/>
          </a:prstGeom>
        </p:spPr>
      </p:pic>
      <p:sp>
        <p:nvSpPr>
          <p:cNvPr id="7" name="TextBox 6">
            <a:extLst>
              <a:ext uri="{FF2B5EF4-FFF2-40B4-BE49-F238E27FC236}">
                <a16:creationId xmlns:a16="http://schemas.microsoft.com/office/drawing/2014/main" id="{4FF8282F-73DC-2976-444F-A3D40FCF7E1B}"/>
              </a:ext>
            </a:extLst>
          </p:cNvPr>
          <p:cNvSpPr txBox="1"/>
          <p:nvPr/>
        </p:nvSpPr>
        <p:spPr>
          <a:xfrm>
            <a:off x="7717321" y="4223231"/>
            <a:ext cx="4037357" cy="2062103"/>
          </a:xfrm>
          <a:prstGeom prst="rect">
            <a:avLst/>
          </a:prstGeom>
          <a:noFill/>
        </p:spPr>
        <p:txBody>
          <a:bodyPr wrap="square" rtlCol="0">
            <a:spAutoFit/>
          </a:bodyPr>
          <a:lstStyle/>
          <a:p>
            <a:r>
              <a:rPr lang="en-US" sz="2000" b="1" dirty="0">
                <a:ln>
                  <a:solidFill>
                    <a:srgbClr val="92D050"/>
                  </a:solidFill>
                </a:ln>
                <a:solidFill>
                  <a:schemeClr val="accent1"/>
                </a:solidFill>
              </a:rPr>
              <a:t>INSIGHTS: </a:t>
            </a:r>
            <a:r>
              <a:rPr lang="en-US" dirty="0">
                <a:ln>
                  <a:solidFill>
                    <a:schemeClr val="tx1"/>
                  </a:solidFill>
                </a:ln>
                <a:latin typeface="Calibri" panose="020F0502020204030204" pitchFamily="34" charset="0"/>
                <a:cs typeface="Calibri" panose="020F0502020204030204" pitchFamily="34" charset="0"/>
              </a:rPr>
              <a:t>This shows the top 10 districts with high domestic visitors. Hyderabad has the highest which is far more than the sum of the next two consecutive. Therefore, Hyderabad is doing really well.</a:t>
            </a:r>
            <a:endParaRPr lang="en-US" sz="1600" dirty="0">
              <a:ln>
                <a:solidFill>
                  <a:schemeClr val="tx1"/>
                </a:solidFill>
              </a:ln>
              <a:latin typeface="Calibri" panose="020F0502020204030204" pitchFamily="34" charset="0"/>
              <a:cs typeface="Calibri" panose="020F0502020204030204" pitchFamily="34" charset="0"/>
            </a:endParaRPr>
          </a:p>
          <a:p>
            <a:endParaRPr lang="en-US" dirty="0"/>
          </a:p>
        </p:txBody>
      </p:sp>
      <p:pic>
        <p:nvPicPr>
          <p:cNvPr id="14" name="Audio 13">
            <a:hlinkClick r:id="" action="ppaction://media"/>
            <a:extLst>
              <a:ext uri="{FF2B5EF4-FFF2-40B4-BE49-F238E27FC236}">
                <a16:creationId xmlns:a16="http://schemas.microsoft.com/office/drawing/2014/main" id="{4C8250E8-3273-1C18-C3CA-74F2FAA2E584}"/>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86549639"/>
      </p:ext>
    </p:extLst>
  </p:cSld>
  <p:clrMapOvr>
    <a:masterClrMapping/>
  </p:clrMapOvr>
  <mc:AlternateContent xmlns:mc="http://schemas.openxmlformats.org/markup-compatibility/2006" xmlns:p14="http://schemas.microsoft.com/office/powerpoint/2010/main">
    <mc:Choice Requires="p14">
      <p:transition spd="slow" p14:dur="2000" advTm="31732"/>
    </mc:Choice>
    <mc:Fallback xmlns="">
      <p:transition spd="slow" advTm="31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296" x="1476375" y="1314450"/>
          <p14:tracePt t="304" x="1489075" y="1327150"/>
          <p14:tracePt t="312" x="1489075" y="1339850"/>
          <p14:tracePt t="321" x="1489075" y="1363663"/>
          <p14:tracePt t="329" x="1514475" y="1427163"/>
          <p14:tracePt t="344" x="1565275" y="1527175"/>
          <p14:tracePt t="346" x="1627188" y="1576388"/>
          <p14:tracePt t="352" x="1677988" y="1639888"/>
          <p14:tracePt t="360" x="1752600" y="1714500"/>
          <p14:tracePt t="368" x="1814513" y="1776413"/>
          <p14:tracePt t="382" x="1878013" y="1865313"/>
          <p14:tracePt t="385" x="1927225" y="1914525"/>
          <p14:tracePt t="393" x="1952625" y="1952625"/>
          <p14:tracePt t="401" x="1978025" y="1965325"/>
          <p14:tracePt t="409" x="1990725" y="1989138"/>
          <p14:tracePt t="428" x="1990725" y="2014538"/>
          <p14:tracePt t="432" x="2003425" y="2027238"/>
          <p14:tracePt t="441" x="2014538" y="2039938"/>
          <p14:tracePt t="560" x="2014538" y="2052638"/>
          <p14:tracePt t="576" x="2014538" y="2065338"/>
          <p14:tracePt t="592" x="2027238" y="2078038"/>
          <p14:tracePt t="607" x="2039938" y="2078038"/>
          <p14:tracePt t="616" x="2065338" y="2078038"/>
          <p14:tracePt t="632" x="2078038" y="2065338"/>
          <p14:tracePt t="645" x="2090738" y="2052638"/>
          <p14:tracePt t="649" x="2103438" y="2052638"/>
          <p14:tracePt t="657" x="2116138" y="2027238"/>
          <p14:tracePt t="665" x="2152650" y="2027238"/>
          <p14:tracePt t="673" x="2178050" y="1989138"/>
          <p14:tracePt t="688" x="2190750" y="1978025"/>
          <p14:tracePt t="696" x="2228850" y="1939925"/>
          <p14:tracePt t="704" x="2239963" y="1901825"/>
          <p14:tracePt t="712" x="2252663" y="1889125"/>
          <p14:tracePt t="722" x="2265363" y="1889125"/>
          <p14:tracePt t="729" x="2265363" y="1865313"/>
          <p14:tracePt t="737" x="2278063" y="1865313"/>
          <p14:tracePt t="753" x="2278063" y="1852613"/>
          <p14:tracePt t="784" x="2303463" y="1852613"/>
          <p14:tracePt t="848" x="2316163" y="1852613"/>
          <p14:tracePt t="904" x="2339975" y="1839913"/>
          <p14:tracePt t="912" x="2339975" y="1827213"/>
          <p14:tracePt t="945" x="2352675" y="1827213"/>
          <p14:tracePt t="1280" x="2365375" y="1827213"/>
          <p14:tracePt t="1296" x="2378075" y="1827213"/>
          <p14:tracePt t="1304" x="2416175" y="1814513"/>
          <p14:tracePt t="1312" x="2465388" y="1789113"/>
          <p14:tracePt t="1325" x="2528888" y="1776413"/>
          <p14:tracePt t="1328" x="2616200" y="1752600"/>
          <p14:tracePt t="1336" x="2703513" y="1752600"/>
          <p14:tracePt t="1345" x="2778125" y="1752600"/>
          <p14:tracePt t="1353" x="2816225" y="1752600"/>
          <p14:tracePt t="1366" x="2828925" y="1727200"/>
          <p14:tracePt t="1368" x="2841625" y="1727200"/>
          <p14:tracePt t="1376" x="2854325" y="1727200"/>
          <p14:tracePt t="1384" x="2867025" y="1727200"/>
          <p14:tracePt t="1393" x="2879725" y="1727200"/>
          <p14:tracePt t="1406" x="2903538" y="1727200"/>
          <p14:tracePt t="1408" x="2928938" y="1727200"/>
          <p14:tracePt t="1424" x="2954338" y="1727200"/>
          <p14:tracePt t="1433" x="2979738" y="1727200"/>
          <p14:tracePt t="1442" x="3003550" y="1727200"/>
          <p14:tracePt t="1449" x="3016250" y="1727200"/>
          <p14:tracePt t="1456" x="3028950" y="1727200"/>
          <p14:tracePt t="1464" x="3041650" y="1739900"/>
          <p14:tracePt t="1480" x="3054350" y="1739900"/>
          <p14:tracePt t="1497" x="3067050" y="1739900"/>
          <p14:tracePt t="6251" x="3092450" y="1739900"/>
          <p14:tracePt t="6267" x="3092450" y="1714500"/>
          <p14:tracePt t="6273" x="3092450" y="1701800"/>
          <p14:tracePt t="6282" x="3092450" y="1689100"/>
          <p14:tracePt t="6305" x="3092450" y="1663700"/>
          <p14:tracePt t="6320" x="3092450" y="1652588"/>
          <p14:tracePt t="6698" x="3092450" y="1639888"/>
          <p14:tracePt t="6728" x="3103563" y="1639888"/>
          <p14:tracePt t="6736" x="3103563" y="1652588"/>
          <p14:tracePt t="6746" x="3103563" y="1663700"/>
          <p14:tracePt t="6762" x="3116263" y="1676400"/>
          <p14:tracePt t="6793" x="3116263" y="1689100"/>
          <p14:tracePt t="6820" x="3116263" y="1701800"/>
          <p14:tracePt t="6852" x="3116263" y="1714500"/>
          <p14:tracePt t="7106" x="3116263" y="1727200"/>
          <p14:tracePt t="7136" x="3116263" y="1752600"/>
          <p14:tracePt t="7425" x="3116263" y="1765300"/>
          <p14:tracePt t="7433" x="3116263" y="1789113"/>
          <p14:tracePt t="7440" x="3116263" y="1801813"/>
          <p14:tracePt t="7690" x="3116263" y="1814513"/>
          <p14:tracePt t="7698" x="3116263" y="1827213"/>
          <p14:tracePt t="7704" x="3128963" y="1839913"/>
          <p14:tracePt t="7711" x="3154363" y="1839913"/>
          <p14:tracePt t="7720" x="3179763" y="1865313"/>
          <p14:tracePt t="7733" x="3216275" y="1889125"/>
          <p14:tracePt t="7736" x="3241675" y="1901825"/>
          <p14:tracePt t="7745" x="3279775" y="1914525"/>
          <p14:tracePt t="7752" x="3305175" y="1914525"/>
          <p14:tracePt t="7761" x="3328988" y="1914525"/>
          <p14:tracePt t="7774" x="3354388" y="1914525"/>
          <p14:tracePt t="7784" x="3392488" y="1914525"/>
          <p14:tracePt t="7792" x="3517900" y="1927225"/>
          <p14:tracePt t="7800" x="3692525" y="1939925"/>
          <p14:tracePt t="7808" x="3867150" y="1939925"/>
          <p14:tracePt t="7816" x="4056063" y="1939925"/>
          <p14:tracePt t="7824" x="4156075" y="1939925"/>
          <p14:tracePt t="7833" x="4243388" y="1939925"/>
          <p14:tracePt t="7847" x="4318000" y="1939925"/>
          <p14:tracePt t="7849" x="4406900" y="1939925"/>
          <p14:tracePt t="7857" x="4481513" y="1939925"/>
          <p14:tracePt t="7864" x="4530725" y="1939925"/>
          <p14:tracePt t="7873" x="4556125" y="1952625"/>
          <p14:tracePt t="7881" x="4581525" y="1965325"/>
          <p14:tracePt t="7889" x="4619625" y="1965325"/>
          <p14:tracePt t="7896" x="4630738" y="1978025"/>
          <p14:tracePt t="7912" x="4643438" y="1978025"/>
          <p14:tracePt t="7921" x="4656138" y="1978025"/>
          <p14:tracePt t="7929" x="4668838" y="1989138"/>
          <p14:tracePt t="7937" x="4681538" y="1989138"/>
          <p14:tracePt t="7945" x="4706938" y="1989138"/>
          <p14:tracePt t="7953" x="4719638" y="1989138"/>
          <p14:tracePt t="7961" x="4732338" y="1989138"/>
          <p14:tracePt t="7970" x="4743450" y="1989138"/>
          <p14:tracePt t="7976" x="4756150" y="2001838"/>
          <p14:tracePt t="7984" x="4768850" y="2014538"/>
          <p14:tracePt t="7992" x="4781550" y="2014538"/>
          <p14:tracePt t="8008" x="4806950" y="2014538"/>
          <p14:tracePt t="8024" x="4832350" y="2014538"/>
          <p14:tracePt t="8044" x="4856163" y="2014538"/>
          <p14:tracePt t="8049" x="4906963" y="2014538"/>
          <p14:tracePt t="8057" x="4945063" y="2014538"/>
          <p14:tracePt t="8064" x="4981575" y="2014538"/>
          <p14:tracePt t="8073" x="5006975" y="2014538"/>
          <p14:tracePt t="8085" x="5045075" y="2014538"/>
          <p14:tracePt t="8088" x="5068888" y="2014538"/>
          <p14:tracePt t="8096" x="5106988" y="2027238"/>
          <p14:tracePt t="8105" x="5132388" y="2039938"/>
          <p14:tracePt t="8112" x="5157788" y="2052638"/>
          <p14:tracePt t="8126" x="5194300" y="2052638"/>
          <p14:tracePt t="8129" x="5257800" y="2065338"/>
          <p14:tracePt t="8136" x="5281613" y="2078038"/>
          <p14:tracePt t="8145" x="5319713" y="2089150"/>
          <p14:tracePt t="8152" x="5357813" y="2101850"/>
          <p14:tracePt t="8168" x="5383213" y="2114550"/>
          <p14:tracePt t="8177" x="5445125" y="2127250"/>
          <p14:tracePt t="8185" x="5483225" y="2139950"/>
          <p14:tracePt t="8192" x="5495925" y="2139950"/>
          <p14:tracePt t="8200" x="5507038" y="2139950"/>
          <p14:tracePt t="8248" x="5519738" y="2139950"/>
          <p14:tracePt t="8304" x="5532438" y="2139950"/>
          <p14:tracePt t="8545" x="5545138" y="2139950"/>
          <p14:tracePt t="8562" x="5545138" y="2152650"/>
          <p14:tracePt t="8578" x="5532438" y="2152650"/>
          <p14:tracePt t="8592" x="5532438" y="2178050"/>
          <p14:tracePt t="8601" x="5519738" y="2178050"/>
          <p14:tracePt t="8656" x="5495925" y="2190750"/>
          <p14:tracePt t="8664" x="5483225" y="2190750"/>
          <p14:tracePt t="8680" x="5470525" y="2190750"/>
          <p14:tracePt t="8688" x="5457825" y="2190750"/>
          <p14:tracePt t="8698" x="5419725" y="2201863"/>
          <p14:tracePt t="8704" x="5383213" y="2214563"/>
          <p14:tracePt t="8712" x="5332413" y="2239963"/>
          <p14:tracePt t="8720" x="5294313" y="2239963"/>
          <p14:tracePt t="8734" x="5219700" y="2278063"/>
          <p14:tracePt t="8737" x="5181600" y="2303463"/>
          <p14:tracePt t="8745" x="5119688" y="2327275"/>
          <p14:tracePt t="8753" x="5045075" y="2378075"/>
          <p14:tracePt t="8761" x="4994275" y="2403475"/>
          <p14:tracePt t="8774" x="4945063" y="2427288"/>
          <p14:tracePt t="8778" x="4881563" y="2465388"/>
          <p14:tracePt t="8785" x="4843463" y="2503488"/>
          <p14:tracePt t="8792" x="4781550" y="2527300"/>
          <p14:tracePt t="8812" x="4756150" y="2540000"/>
          <p14:tracePt t="8816" x="4694238" y="2578100"/>
          <p14:tracePt t="8824" x="4630738" y="2603500"/>
          <p14:tracePt t="8832" x="4619625" y="2603500"/>
          <p14:tracePt t="8840" x="4606925" y="2616200"/>
          <p14:tracePt t="8849" x="4568825" y="2616200"/>
          <p14:tracePt t="8856" x="4506913" y="2627313"/>
          <p14:tracePt t="8864" x="4468813" y="2627313"/>
          <p14:tracePt t="8873" x="4406900" y="2627313"/>
          <p14:tracePt t="8881" x="4343400" y="2627313"/>
          <p14:tracePt t="8890" x="4268788" y="2627313"/>
          <p14:tracePt t="8896" x="4205288" y="2627313"/>
          <p14:tracePt t="8904" x="4130675" y="2616200"/>
          <p14:tracePt t="8912" x="4043363" y="2590800"/>
          <p14:tracePt t="8921" x="3943350" y="2578100"/>
          <p14:tracePt t="8936" x="3856038" y="2552700"/>
          <p14:tracePt t="8944" x="3654425" y="2552700"/>
          <p14:tracePt t="8952" x="3517900" y="2552700"/>
          <p14:tracePt t="8964" x="3454400" y="2552700"/>
          <p14:tracePt t="8968" x="3367088" y="2552700"/>
          <p14:tracePt t="8978" x="3279775" y="2552700"/>
          <p14:tracePt t="8984" x="3228975" y="2578100"/>
          <p14:tracePt t="8992" x="3192463" y="2590800"/>
          <p14:tracePt t="9001" x="3128963" y="2590800"/>
          <p14:tracePt t="9008" x="3103563" y="2603500"/>
          <p14:tracePt t="9016" x="3067050" y="2627313"/>
          <p14:tracePt t="9024" x="3028950" y="2652713"/>
          <p14:tracePt t="9039" x="2992438" y="2678113"/>
          <p14:tracePt t="9041" x="2967038" y="2690813"/>
          <p14:tracePt t="9048" x="2941638" y="2716213"/>
          <p14:tracePt t="9064" x="2928938" y="2716213"/>
          <p14:tracePt t="9079" x="2928938" y="2728913"/>
          <p14:tracePt t="9168" x="2916238" y="2752725"/>
          <p14:tracePt t="9177" x="2903538" y="2752725"/>
          <p14:tracePt t="9200" x="2903538" y="2778125"/>
          <p14:tracePt t="9209" x="2890838" y="2778125"/>
          <p14:tracePt t="9216" x="2890838" y="2790825"/>
          <p14:tracePt t="9224" x="2879725" y="2803525"/>
          <p14:tracePt t="9241" x="2867025" y="2816225"/>
          <p14:tracePt t="9249" x="2867025" y="2828925"/>
          <p14:tracePt t="9457" x="2854325" y="2852738"/>
          <p14:tracePt t="10032" x="2828925" y="2852738"/>
          <p14:tracePt t="10040" x="2816225" y="2852738"/>
          <p14:tracePt t="10048" x="2790825" y="2852738"/>
          <p14:tracePt t="10064" x="2778125" y="2852738"/>
          <p14:tracePt t="10078" x="2703513" y="2852738"/>
          <p14:tracePt t="10081" x="2667000" y="2852738"/>
          <p14:tracePt t="10088" x="2628900" y="2852738"/>
          <p14:tracePt t="10096" x="2565400" y="2878138"/>
          <p14:tracePt t="10104" x="2516188" y="2903538"/>
          <p14:tracePt t="10117" x="2478088" y="2941638"/>
          <p14:tracePt t="10120" x="2403475" y="2978150"/>
          <p14:tracePt t="10128" x="2328863" y="3016250"/>
          <p14:tracePt t="10136" x="2303463" y="3041650"/>
          <p14:tracePt t="10144" x="2265363" y="3065463"/>
          <p14:tracePt t="10153" x="2239963" y="3090863"/>
          <p14:tracePt t="10162" x="2216150" y="3116263"/>
          <p14:tracePt t="10168" x="2190750" y="3128963"/>
          <p14:tracePt t="10176" x="2178050" y="3141663"/>
          <p14:tracePt t="10196" x="2165350" y="3154363"/>
          <p14:tracePt t="10200" x="2103438" y="3203575"/>
          <p14:tracePt t="10208" x="2039938" y="3241675"/>
          <p14:tracePt t="10216" x="2027238" y="3241675"/>
          <p14:tracePt t="10225" x="2014538" y="3267075"/>
          <p14:tracePt t="10233" x="1990725" y="3267075"/>
          <p14:tracePt t="10240" x="1990725" y="3290888"/>
          <p14:tracePt t="10248" x="1965325" y="3290888"/>
          <p14:tracePt t="10266" x="1965325" y="3303588"/>
          <p14:tracePt t="10280" x="1939925" y="3316288"/>
          <p14:tracePt t="10289" x="1939925" y="3328988"/>
          <p14:tracePt t="10296" x="1927225" y="3341688"/>
          <p14:tracePt t="10305" x="1914525" y="3341688"/>
          <p14:tracePt t="10312" x="1914525" y="3367088"/>
          <p14:tracePt t="10321" x="1903413" y="3367088"/>
          <p14:tracePt t="10342" x="1903413" y="3378200"/>
          <p14:tracePt t="10400" x="1890713" y="3403600"/>
          <p14:tracePt t="10744" x="1878013" y="3403600"/>
          <p14:tracePt t="10752" x="1852613" y="3416300"/>
          <p14:tracePt t="10762" x="1852613" y="3429000"/>
          <p14:tracePt t="10768" x="1839913" y="3429000"/>
          <p14:tracePt t="10777" x="1827213" y="3429000"/>
          <p14:tracePt t="10791" x="1814513" y="3441700"/>
          <p14:tracePt t="10793" x="1801813" y="3454400"/>
          <p14:tracePt t="11130" x="1790700" y="3454400"/>
          <p14:tracePt t="11138" x="1778000" y="3467100"/>
          <p14:tracePt t="11169" x="1765300" y="3479800"/>
          <p14:tracePt t="12480" x="1790700" y="3467100"/>
          <p14:tracePt t="12906" x="1814513" y="3454400"/>
          <p14:tracePt t="13601" x="1839913" y="3441700"/>
          <p14:tracePt t="14386" x="1839913" y="3429000"/>
          <p14:tracePt t="14394" x="1852613" y="3429000"/>
          <p14:tracePt t="14400" x="1865313" y="3429000"/>
          <p14:tracePt t="14410" x="1878013" y="3416300"/>
          <p14:tracePt t="14416" x="1903413" y="3416300"/>
          <p14:tracePt t="14425" x="1927225" y="3403600"/>
          <p14:tracePt t="14432" x="1952625" y="3403600"/>
          <p14:tracePt t="14443" x="1978025" y="3390900"/>
          <p14:tracePt t="14448" x="1990725" y="3378200"/>
          <p14:tracePt t="14456" x="2027238" y="3378200"/>
          <p14:tracePt t="14472" x="2052638" y="3378200"/>
          <p14:tracePt t="14486" x="2078038" y="3367088"/>
          <p14:tracePt t="14489" x="2090738" y="3354388"/>
          <p14:tracePt t="14496" x="2103438" y="3354388"/>
          <p14:tracePt t="14504" x="2116138" y="3354388"/>
          <p14:tracePt t="14524" x="2127250" y="3341688"/>
          <p14:tracePt t="14528" x="2139950" y="3328988"/>
          <p14:tracePt t="14544" x="2152650" y="3328988"/>
          <p14:tracePt t="14552" x="2165350" y="3328988"/>
          <p14:tracePt t="14561" x="2178050" y="3328988"/>
          <p14:tracePt t="14568" x="2190750" y="3328988"/>
          <p14:tracePt t="14577" x="2203450" y="3341688"/>
          <p14:tracePt t="14584" x="2216150" y="3354388"/>
          <p14:tracePt t="14594" x="2239963" y="3354388"/>
          <p14:tracePt t="14600" x="2265363" y="3354388"/>
          <p14:tracePt t="14616" x="2265363" y="3367088"/>
          <p14:tracePt t="14624" x="2303463" y="3390900"/>
          <p14:tracePt t="14633" x="2328863" y="3403600"/>
          <p14:tracePt t="14640" x="2352675" y="3416300"/>
          <p14:tracePt t="14648" x="2365375" y="3429000"/>
          <p14:tracePt t="14681" x="2378075" y="3429000"/>
          <p14:tracePt t="14688" x="2390775" y="3429000"/>
          <p14:tracePt t="14705" x="2403475" y="3429000"/>
          <p14:tracePt t="14713" x="2416175" y="3429000"/>
          <p14:tracePt t="14727" x="2441575" y="3416300"/>
          <p14:tracePt t="14841" x="2452688" y="3416300"/>
          <p14:tracePt t="15041" x="2452688" y="3429000"/>
          <p14:tracePt t="15064" x="2452688" y="3441700"/>
          <p14:tracePt t="15072" x="2465388" y="3467100"/>
          <p14:tracePt t="15082" x="2478088" y="3479800"/>
          <p14:tracePt t="18377" x="2478088" y="3490913"/>
          <p14:tracePt t="18384" x="2478088" y="3503613"/>
          <p14:tracePt t="18393" x="2452688" y="3516313"/>
          <p14:tracePt t="18400" x="2441575" y="3529013"/>
          <p14:tracePt t="18408" x="2441575" y="3541713"/>
          <p14:tracePt t="18416" x="2428875" y="3541713"/>
          <p14:tracePt t="18432" x="2428875" y="3554413"/>
          <p14:tracePt t="18520" x="2416175" y="3554413"/>
          <p14:tracePt t="18528" x="2403475" y="3579813"/>
          <p14:tracePt t="18536" x="2378075" y="3579813"/>
          <p14:tracePt t="18544" x="2378075" y="3603625"/>
          <p14:tracePt t="18552" x="2352675" y="3603625"/>
          <p14:tracePt t="18568" x="2339975" y="3629025"/>
          <p14:tracePt t="18577" x="2290763" y="3667125"/>
          <p14:tracePt t="18584" x="2239963" y="3703638"/>
          <p14:tracePt t="18596" x="2216150" y="3729038"/>
          <p14:tracePt t="18601" x="2190750" y="3767138"/>
          <p14:tracePt t="18609" x="2165350" y="3792538"/>
          <p14:tracePt t="18616" x="2152650" y="3816350"/>
          <p14:tracePt t="18625" x="2152650" y="3829050"/>
          <p14:tracePt t="18636" x="2127250" y="3841750"/>
          <p14:tracePt t="18640" x="2127250" y="3854450"/>
          <p14:tracePt t="18656" x="2116138" y="3854450"/>
          <p14:tracePt t="18664" x="2116138" y="3867150"/>
          <p14:tracePt t="18680" x="2116138" y="3879850"/>
          <p14:tracePt t="18785" x="2103438" y="3879850"/>
          <p14:tracePt t="18793" x="2090738" y="3892550"/>
          <p14:tracePt t="18808" x="2078038" y="3892550"/>
          <p14:tracePt t="18816" x="2065338" y="3916363"/>
          <p14:tracePt t="18825" x="2039938" y="3929063"/>
          <p14:tracePt t="18832" x="2003425" y="3941763"/>
          <p14:tracePt t="18840" x="1978025" y="3967163"/>
          <p14:tracePt t="18848" x="1939925" y="4017963"/>
          <p14:tracePt t="18863" x="1890713" y="4041775"/>
          <p14:tracePt t="18865" x="1814513" y="4117975"/>
          <p14:tracePt t="18873" x="1765300" y="4179888"/>
          <p14:tracePt t="18880" x="1752600" y="4205288"/>
          <p14:tracePt t="18888" x="1727200" y="4205288"/>
          <p14:tracePt t="18900" x="1727200" y="4230688"/>
          <p14:tracePt t="18912" x="1701800" y="4230688"/>
          <p14:tracePt t="18920" x="1689100" y="4254500"/>
          <p14:tracePt t="18952" x="1677988" y="4254500"/>
          <p14:tracePt t="18970" x="1677988" y="4267200"/>
          <p14:tracePt t="18977" x="1652588" y="4279900"/>
          <p14:tracePt t="19004" x="1639888" y="4292600"/>
          <p14:tracePt t="19024" x="1627188" y="4305300"/>
          <p14:tracePt t="19040" x="1601788" y="4330700"/>
          <p14:tracePt t="19048" x="1577975" y="4354513"/>
          <p14:tracePt t="19064" x="1552575" y="4379913"/>
          <p14:tracePt t="19077" x="1552575" y="4392613"/>
          <p14:tracePt t="19080" x="1527175" y="4418013"/>
          <p14:tracePt t="19088" x="1527175" y="4443413"/>
          <p14:tracePt t="19097" x="1514475" y="4454525"/>
          <p14:tracePt t="19105" x="1514475" y="4467225"/>
          <p14:tracePt t="19117" x="1501775" y="4479925"/>
          <p14:tracePt t="19128" x="1501775" y="4492625"/>
          <p14:tracePt t="19192" x="1489075" y="4492625"/>
          <p14:tracePt t="19200" x="1476375" y="4492625"/>
          <p14:tracePt t="19208" x="1476375" y="4479925"/>
          <p14:tracePt t="19216" x="1476375" y="4467225"/>
          <p14:tracePt t="19224" x="1465263" y="4454525"/>
          <p14:tracePt t="19237" x="1452563" y="4443413"/>
          <p14:tracePt t="19240" x="1452563" y="4430713"/>
          <p14:tracePt t="19248" x="1439863" y="4430713"/>
          <p14:tracePt t="19256" x="1427163" y="4405313"/>
          <p14:tracePt t="19264" x="1401763" y="4354513"/>
          <p14:tracePt t="19278" x="1376363" y="4318000"/>
          <p14:tracePt t="19281" x="1363663" y="4305300"/>
          <p14:tracePt t="30177" x="1363663" y="4292600"/>
          <p14:tracePt t="30185" x="1352550" y="4279900"/>
          <p14:tracePt t="30200" x="1339850" y="4267200"/>
          <p14:tracePt t="30210" x="1227138" y="4129088"/>
          <p14:tracePt t="30216" x="1127125" y="3992563"/>
          <p14:tracePt t="30224" x="1076325" y="3916363"/>
          <p14:tracePt t="30232" x="1050925" y="3892550"/>
          <p14:tracePt t="30641" x="1050925" y="3867150"/>
          <p14:tracePt t="30656" x="1050925" y="3841750"/>
          <p14:tracePt t="30664" x="1050925" y="3767138"/>
          <p14:tracePt t="30672" x="1050925" y="3641725"/>
          <p14:tracePt t="30681" x="1038225" y="3503613"/>
          <p14:tracePt t="30690" x="989013" y="3316288"/>
          <p14:tracePt t="30696" x="914400" y="3016250"/>
          <p14:tracePt t="30705" x="825500" y="2765425"/>
          <p14:tracePt t="30713" x="712788" y="2478088"/>
          <p14:tracePt t="30730" x="576263" y="2190750"/>
          <p14:tracePt t="30736" x="287338" y="1663700"/>
          <p14:tracePt t="30744" x="112713" y="1363663"/>
          <p14:tracePt t="30752" x="12700" y="1163638"/>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572B17-FDDD-84F5-01A1-BE7F53E2CEFE}"/>
              </a:ext>
            </a:extLst>
          </p:cNvPr>
          <p:cNvSpPr>
            <a:spLocks noGrp="1"/>
          </p:cNvSpPr>
          <p:nvPr>
            <p:ph type="title"/>
          </p:nvPr>
        </p:nvSpPr>
        <p:spPr>
          <a:xfrm>
            <a:off x="226794" y="238530"/>
            <a:ext cx="6399090" cy="957224"/>
          </a:xfrm>
        </p:spPr>
        <p:txBody>
          <a:bodyPr>
            <a:normAutofit/>
          </a:bodyPr>
          <a:lstStyle/>
          <a:p>
            <a:r>
              <a:rPr lang="en-US" sz="1800" b="1" dirty="0">
                <a:solidFill>
                  <a:srgbClr val="000000"/>
                </a:solidFill>
                <a:effectLst/>
                <a:latin typeface="Calibri" panose="020F0502020204030204" pitchFamily="34" charset="0"/>
                <a:ea typeface="Calibri" panose="020F0502020204030204" pitchFamily="34" charset="0"/>
              </a:rPr>
              <a:t>2. THE TOP 3 DISTRICTS BASED ON COMPOUNDED ANNUAL GROWTH RATE (CAGR) OF VISITORS BETWEEN (2016 - 2019)</a:t>
            </a:r>
            <a:endParaRPr lang="en-US" b="1" dirty="0"/>
          </a:p>
        </p:txBody>
      </p:sp>
      <p:graphicFrame>
        <p:nvGraphicFramePr>
          <p:cNvPr id="8" name="Content Placeholder 3" descr="Phased Process Graph">
            <a:extLst>
              <a:ext uri="{FF2B5EF4-FFF2-40B4-BE49-F238E27FC236}">
                <a16:creationId xmlns:a16="http://schemas.microsoft.com/office/drawing/2014/main" id="{C4A19179-851E-06CA-60AF-565F8818AE28}"/>
              </a:ext>
            </a:extLst>
          </p:cNvPr>
          <p:cNvGraphicFramePr>
            <a:graphicFrameLocks noGrp="1"/>
          </p:cNvGraphicFramePr>
          <p:nvPr>
            <p:ph idx="1"/>
            <p:extLst>
              <p:ext uri="{D42A27DB-BD31-4B8C-83A1-F6EECF244321}">
                <p14:modId xmlns:p14="http://schemas.microsoft.com/office/powerpoint/2010/main" val="1635726700"/>
              </p:ext>
            </p:extLst>
          </p:nvPr>
        </p:nvGraphicFramePr>
        <p:xfrm>
          <a:off x="10599372" y="410895"/>
          <a:ext cx="1225158" cy="12912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38B5AEA5-F206-CEE0-58DC-9FA5564DFE2C}"/>
              </a:ext>
            </a:extLst>
          </p:cNvPr>
          <p:cNvPicPr>
            <a:picLocks noChangeAspect="1"/>
          </p:cNvPicPr>
          <p:nvPr/>
        </p:nvPicPr>
        <p:blipFill>
          <a:blip r:embed="rId9"/>
          <a:stretch>
            <a:fillRect/>
          </a:stretch>
        </p:blipFill>
        <p:spPr>
          <a:xfrm>
            <a:off x="7516053" y="1879039"/>
            <a:ext cx="4238625" cy="781050"/>
          </a:xfrm>
          <a:prstGeom prst="rect">
            <a:avLst/>
          </a:prstGeom>
        </p:spPr>
      </p:pic>
      <p:sp>
        <p:nvSpPr>
          <p:cNvPr id="7" name="TextBox 6">
            <a:extLst>
              <a:ext uri="{FF2B5EF4-FFF2-40B4-BE49-F238E27FC236}">
                <a16:creationId xmlns:a16="http://schemas.microsoft.com/office/drawing/2014/main" id="{FE6DB2A2-856B-6C23-37EC-E9E4BA6AB286}"/>
              </a:ext>
            </a:extLst>
          </p:cNvPr>
          <p:cNvSpPr txBox="1"/>
          <p:nvPr/>
        </p:nvSpPr>
        <p:spPr>
          <a:xfrm>
            <a:off x="7717321" y="4223231"/>
            <a:ext cx="4037357" cy="2305696"/>
          </a:xfrm>
          <a:prstGeom prst="rect">
            <a:avLst/>
          </a:prstGeom>
          <a:noFill/>
        </p:spPr>
        <p:txBody>
          <a:bodyPr wrap="square" rtlCol="0">
            <a:spAutoFit/>
          </a:bodyPr>
          <a:lstStyle/>
          <a:p>
            <a:r>
              <a:rPr lang="en-US" sz="2000" b="1" dirty="0">
                <a:ln>
                  <a:solidFill>
                    <a:srgbClr val="92D050"/>
                  </a:solidFill>
                </a:ln>
                <a:solidFill>
                  <a:schemeClr val="accent1"/>
                </a:solidFill>
              </a:rPr>
              <a:t>INSIGHTS:</a:t>
            </a:r>
          </a:p>
          <a:p>
            <a:pPr>
              <a:lnSpc>
                <a:spcPct val="150000"/>
              </a:lnSpc>
            </a:pPr>
            <a:r>
              <a:rPr lang="en-US" sz="1400" dirty="0">
                <a:ln>
                  <a:solidFill>
                    <a:schemeClr val="tx1"/>
                  </a:solidFill>
                </a:ln>
              </a:rPr>
              <a:t>CAGR is used to measure the performance over time in long run.  </a:t>
            </a:r>
            <a:r>
              <a:rPr lang="en-US" sz="1400" dirty="0" err="1">
                <a:ln>
                  <a:solidFill>
                    <a:schemeClr val="tx1"/>
                  </a:solidFill>
                </a:ln>
              </a:rPr>
              <a:t>Mancherial</a:t>
            </a:r>
            <a:r>
              <a:rPr lang="en-US" sz="1400" dirty="0">
                <a:ln>
                  <a:solidFill>
                    <a:schemeClr val="tx1"/>
                  </a:solidFill>
                </a:ln>
              </a:rPr>
              <a:t> has the best performance followed by Warangal(Rural) and </a:t>
            </a:r>
            <a:r>
              <a:rPr lang="en-US" sz="1400" dirty="0" err="1">
                <a:ln>
                  <a:solidFill>
                    <a:schemeClr val="tx1"/>
                  </a:solidFill>
                </a:ln>
              </a:rPr>
              <a:t>Bhadradri</a:t>
            </a:r>
            <a:r>
              <a:rPr lang="en-US" sz="1400" dirty="0">
                <a:ln>
                  <a:solidFill>
                    <a:schemeClr val="tx1"/>
                  </a:solidFill>
                </a:ln>
              </a:rPr>
              <a:t> </a:t>
            </a:r>
            <a:r>
              <a:rPr lang="en-US" sz="1400" dirty="0" err="1">
                <a:ln>
                  <a:solidFill>
                    <a:schemeClr val="tx1"/>
                  </a:solidFill>
                </a:ln>
              </a:rPr>
              <a:t>Kothagudem</a:t>
            </a:r>
            <a:r>
              <a:rPr lang="en-US" sz="1400" dirty="0">
                <a:ln>
                  <a:solidFill>
                    <a:schemeClr val="tx1"/>
                  </a:solidFill>
                </a:ln>
              </a:rPr>
              <a:t> respectively. They have a very high CAGR their visitors have a high probability of increasing.</a:t>
            </a:r>
          </a:p>
        </p:txBody>
      </p:sp>
      <mc:AlternateContent xmlns:mc="http://schemas.openxmlformats.org/markup-compatibility/2006" xmlns:a14="http://schemas.microsoft.com/office/drawing/2010/main">
        <mc:Choice Requires="a14">
          <p:sp>
            <p:nvSpPr>
              <p:cNvPr id="9" name="TextBox 2">
                <a:extLst>
                  <a:ext uri="{FF2B5EF4-FFF2-40B4-BE49-F238E27FC236}">
                    <a16:creationId xmlns:a16="http://schemas.microsoft.com/office/drawing/2014/main" id="{1E8B027C-011B-0797-F86F-C6A3E04613EA}"/>
                  </a:ext>
                </a:extLst>
              </p:cNvPr>
              <p:cNvSpPr txBox="1"/>
              <p:nvPr/>
            </p:nvSpPr>
            <p:spPr>
              <a:xfrm>
                <a:off x="7717321" y="2886508"/>
                <a:ext cx="4134678" cy="1110304"/>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800" b="1" i="0" dirty="0"/>
                  <a:t>CAGR=</a:t>
                </a:r>
                <a14:m>
                  <m:oMath xmlns:m="http://schemas.openxmlformats.org/officeDocument/2006/math">
                    <m:d>
                      <m:dPr>
                        <m:begChr m:val="{"/>
                        <m:endChr m:val="}"/>
                        <m:ctrlPr>
                          <a:rPr lang="en-US" sz="1800" b="1" i="1">
                            <a:latin typeface="Cambria Math" panose="02040503050406030204" pitchFamily="18" charset="0"/>
                          </a:rPr>
                        </m:ctrlPr>
                      </m:dPr>
                      <m:e>
                        <m:sSup>
                          <m:sSupPr>
                            <m:ctrlPr>
                              <a:rPr lang="en-US" sz="1800" b="1" i="1">
                                <a:latin typeface="Cambria Math" panose="02040503050406030204" pitchFamily="18" charset="0"/>
                              </a:rPr>
                            </m:ctrlPr>
                          </m:sSupPr>
                          <m:e>
                            <m:d>
                              <m:dPr>
                                <m:ctrlPr>
                                  <a:rPr lang="en-US" sz="1050" b="1" i="1">
                                    <a:solidFill>
                                      <a:schemeClr val="tx1"/>
                                    </a:solidFill>
                                    <a:effectLst/>
                                    <a:latin typeface="Cambria Math" panose="02040503050406030204" pitchFamily="18" charset="0"/>
                                  </a:rPr>
                                </m:ctrlPr>
                              </m:dPr>
                              <m:e>
                                <m:f>
                                  <m:fPr>
                                    <m:ctrlPr>
                                      <a:rPr lang="en-US" sz="1050" b="1" i="1">
                                        <a:solidFill>
                                          <a:schemeClr val="tx1"/>
                                        </a:solidFill>
                                        <a:effectLst/>
                                        <a:latin typeface="Cambria Math" panose="02040503050406030204" pitchFamily="18" charset="0"/>
                                      </a:rPr>
                                    </m:ctrlPr>
                                  </m:fPr>
                                  <m:num>
                                    <m:r>
                                      <a:rPr lang="en-US" sz="1050" b="1" i="1">
                                        <a:solidFill>
                                          <a:schemeClr val="tx1"/>
                                        </a:solidFill>
                                        <a:effectLst/>
                                        <a:latin typeface="Cambria Math" panose="02040503050406030204" pitchFamily="18" charset="0"/>
                                      </a:rPr>
                                      <m:t>𝑬𝑽</m:t>
                                    </m:r>
                                  </m:num>
                                  <m:den>
                                    <m:r>
                                      <a:rPr lang="en-US" sz="1050" b="1" i="1">
                                        <a:solidFill>
                                          <a:schemeClr val="tx1"/>
                                        </a:solidFill>
                                        <a:effectLst/>
                                        <a:latin typeface="Cambria Math" panose="02040503050406030204" pitchFamily="18" charset="0"/>
                                      </a:rPr>
                                      <m:t>𝑩𝑽</m:t>
                                    </m:r>
                                  </m:den>
                                </m:f>
                              </m:e>
                            </m:d>
                          </m:e>
                          <m:sup>
                            <m:f>
                              <m:fPr>
                                <m:ctrlPr>
                                  <a:rPr lang="en-US" sz="1800" b="1" i="1">
                                    <a:latin typeface="Cambria Math" panose="02040503050406030204" pitchFamily="18" charset="0"/>
                                  </a:rPr>
                                </m:ctrlPr>
                              </m:fPr>
                              <m:num>
                                <m:r>
                                  <a:rPr lang="en-US" sz="1800" b="1" i="1">
                                    <a:latin typeface="Cambria Math" panose="02040503050406030204" pitchFamily="18" charset="0"/>
                                  </a:rPr>
                                  <m:t>𝟏</m:t>
                                </m:r>
                              </m:num>
                              <m:den>
                                <m:r>
                                  <a:rPr lang="en-US" sz="1800" b="1" i="1">
                                    <a:latin typeface="Cambria Math" panose="02040503050406030204" pitchFamily="18" charset="0"/>
                                  </a:rPr>
                                  <m:t>𝒏</m:t>
                                </m:r>
                              </m:den>
                            </m:f>
                          </m:sup>
                        </m:sSup>
                        <m:r>
                          <a:rPr lang="en-US" sz="1800" b="1" i="1">
                            <a:latin typeface="Cambria Math" panose="02040503050406030204" pitchFamily="18" charset="0"/>
                          </a:rPr>
                          <m:t>   −</m:t>
                        </m:r>
                        <m:r>
                          <a:rPr lang="en-US" sz="1800" b="1" i="1">
                            <a:latin typeface="Cambria Math" panose="02040503050406030204" pitchFamily="18" charset="0"/>
                          </a:rPr>
                          <m:t>𝟏</m:t>
                        </m:r>
                      </m:e>
                    </m:d>
                  </m:oMath>
                </a14:m>
                <a:endParaRPr lang="en-US" sz="1800" b="1" dirty="0"/>
              </a:p>
              <a:p>
                <a:r>
                  <a:rPr lang="en-US" sz="1600" b="1" dirty="0"/>
                  <a:t>EV</a:t>
                </a:r>
                <a:r>
                  <a:rPr lang="en-US" sz="1600" b="1" baseline="0" dirty="0"/>
                  <a:t>= Ending Value   BV= Beginning Value</a:t>
                </a:r>
              </a:p>
              <a:p>
                <a:r>
                  <a:rPr lang="en-US" sz="1600" b="1" baseline="0" dirty="0"/>
                  <a:t>n= number of years</a:t>
                </a:r>
                <a:endParaRPr lang="en-US" sz="1600" b="1" dirty="0"/>
              </a:p>
            </p:txBody>
          </p:sp>
        </mc:Choice>
        <mc:Fallback xmlns="">
          <p:sp>
            <p:nvSpPr>
              <p:cNvPr id="9" name="TextBox 2">
                <a:extLst>
                  <a:ext uri="{FF2B5EF4-FFF2-40B4-BE49-F238E27FC236}">
                    <a16:creationId xmlns:a16="http://schemas.microsoft.com/office/drawing/2014/main" id="{1E8B027C-011B-0797-F86F-C6A3E04613EA}"/>
                  </a:ext>
                </a:extLst>
              </p:cNvPr>
              <p:cNvSpPr txBox="1">
                <a:spLocks noRot="1" noChangeAspect="1" noMove="1" noResize="1" noEditPoints="1" noAdjustHandles="1" noChangeArrowheads="1" noChangeShapeType="1" noTextEdit="1"/>
              </p:cNvSpPr>
              <p:nvPr/>
            </p:nvSpPr>
            <p:spPr>
              <a:xfrm>
                <a:off x="7717321" y="2886508"/>
                <a:ext cx="4134678" cy="1110304"/>
              </a:xfrm>
              <a:prstGeom prst="rect">
                <a:avLst/>
              </a:prstGeom>
              <a:blipFill>
                <a:blip r:embed="rId10"/>
                <a:stretch>
                  <a:fillRect l="-3540" b="-10440"/>
                </a:stretch>
              </a:blipFill>
            </p:spPr>
            <p:txBody>
              <a:bodyPr/>
              <a:lstStyle/>
              <a:p>
                <a:r>
                  <a:rPr lang="en-US">
                    <a:noFill/>
                  </a:rPr>
                  <a:t> </a:t>
                </a:r>
              </a:p>
            </p:txBody>
          </p:sp>
        </mc:Fallback>
      </mc:AlternateContent>
      <p:graphicFrame>
        <p:nvGraphicFramePr>
          <p:cNvPr id="3" name="Chart 2">
            <a:extLst>
              <a:ext uri="{FF2B5EF4-FFF2-40B4-BE49-F238E27FC236}">
                <a16:creationId xmlns:a16="http://schemas.microsoft.com/office/drawing/2014/main" id="{F1F67D73-0FE9-A2CA-5D7A-7B3856B68202}"/>
              </a:ext>
            </a:extLst>
          </p:cNvPr>
          <p:cNvGraphicFramePr>
            <a:graphicFrameLocks/>
          </p:cNvGraphicFramePr>
          <p:nvPr>
            <p:extLst>
              <p:ext uri="{D42A27DB-BD31-4B8C-83A1-F6EECF244321}">
                <p14:modId xmlns:p14="http://schemas.microsoft.com/office/powerpoint/2010/main" val="254181753"/>
              </p:ext>
            </p:extLst>
          </p:nvPr>
        </p:nvGraphicFramePr>
        <p:xfrm>
          <a:off x="437322" y="1082332"/>
          <a:ext cx="5611091" cy="4387628"/>
        </p:xfrm>
        <a:graphic>
          <a:graphicData uri="http://schemas.openxmlformats.org/drawingml/2006/chart">
            <c:chart xmlns:c="http://schemas.openxmlformats.org/drawingml/2006/chart" xmlns:r="http://schemas.openxmlformats.org/officeDocument/2006/relationships" r:id="rId11"/>
          </a:graphicData>
        </a:graphic>
      </p:graphicFrame>
      <p:pic>
        <p:nvPicPr>
          <p:cNvPr id="16" name="Audio 15">
            <a:hlinkClick r:id="" action="ppaction://media"/>
            <a:extLst>
              <a:ext uri="{FF2B5EF4-FFF2-40B4-BE49-F238E27FC236}">
                <a16:creationId xmlns:a16="http://schemas.microsoft.com/office/drawing/2014/main" id="{6160B5AE-A807-C267-72BF-1FD4DCC401C9}"/>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23794770"/>
      </p:ext>
    </p:extLst>
  </p:cSld>
  <p:clrMapOvr>
    <a:masterClrMapping/>
  </p:clrMapOvr>
  <mc:AlternateContent xmlns:mc="http://schemas.openxmlformats.org/markup-compatibility/2006" xmlns:p14="http://schemas.microsoft.com/office/powerpoint/2010/main">
    <mc:Choice Requires="p14">
      <p:transition spd="slow" p14:dur="2000" advTm="14056"/>
    </mc:Choice>
    <mc:Fallback xmlns="">
      <p:transition spd="slow" advTm="14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6CA08F-F540-C244-5872-7153613048E0}"/>
              </a:ext>
            </a:extLst>
          </p:cNvPr>
          <p:cNvSpPr txBox="1"/>
          <p:nvPr/>
        </p:nvSpPr>
        <p:spPr>
          <a:xfrm>
            <a:off x="263768" y="316914"/>
            <a:ext cx="6098344" cy="954107"/>
          </a:xfrm>
          <a:prstGeom prst="rect">
            <a:avLst/>
          </a:prstGeom>
          <a:noFill/>
        </p:spPr>
        <p:txBody>
          <a:bodyPr wrap="square">
            <a:spAutoFit/>
          </a:bodyPr>
          <a:lstStyle/>
          <a:p>
            <a:r>
              <a:rPr lang="en-US" sz="2000" b="1" dirty="0">
                <a:solidFill>
                  <a:srgbClr val="000000"/>
                </a:solidFill>
                <a:effectLst/>
                <a:latin typeface="Calibri" panose="020F0502020204030204" pitchFamily="34" charset="0"/>
                <a:ea typeface="Calibri" panose="020F0502020204030204" pitchFamily="34" charset="0"/>
              </a:rPr>
              <a:t>3. THE</a:t>
            </a:r>
            <a:r>
              <a:rPr lang="en-US" sz="1800" b="1" dirty="0">
                <a:solidFill>
                  <a:srgbClr val="000000"/>
                </a:solidFill>
                <a:effectLst/>
                <a:latin typeface="Calibri" panose="020F0502020204030204" pitchFamily="34" charset="0"/>
                <a:ea typeface="Calibri" panose="020F0502020204030204" pitchFamily="34" charset="0"/>
              </a:rPr>
              <a:t> BOTTOM 3 DISTRICTS BASED ON COMPOUNDED ANNUAL GROWTH RATE (CAGR) OF VISITORS BETWEEN </a:t>
            </a:r>
          </a:p>
          <a:p>
            <a:r>
              <a:rPr lang="en-US" sz="1800" b="1" dirty="0">
                <a:solidFill>
                  <a:srgbClr val="000000"/>
                </a:solidFill>
                <a:effectLst/>
                <a:latin typeface="Calibri" panose="020F0502020204030204" pitchFamily="34" charset="0"/>
                <a:ea typeface="Calibri" panose="020F0502020204030204" pitchFamily="34" charset="0"/>
              </a:rPr>
              <a:t>(2016 - 2019)</a:t>
            </a:r>
            <a:endParaRPr lang="en-US" b="1" dirty="0"/>
          </a:p>
        </p:txBody>
      </p:sp>
      <p:graphicFrame>
        <p:nvGraphicFramePr>
          <p:cNvPr id="8" name="Content Placeholder 3" descr="Phased Process Graph">
            <a:extLst>
              <a:ext uri="{FF2B5EF4-FFF2-40B4-BE49-F238E27FC236}">
                <a16:creationId xmlns:a16="http://schemas.microsoft.com/office/drawing/2014/main" id="{60598945-AF1F-3176-C74D-F36A8375B0D8}"/>
              </a:ext>
            </a:extLst>
          </p:cNvPr>
          <p:cNvGraphicFramePr>
            <a:graphicFrameLocks noGrp="1"/>
          </p:cNvGraphicFramePr>
          <p:nvPr>
            <p:ph idx="1"/>
            <p:extLst>
              <p:ext uri="{D42A27DB-BD31-4B8C-83A1-F6EECF244321}">
                <p14:modId xmlns:p14="http://schemas.microsoft.com/office/powerpoint/2010/main" val="3806139960"/>
              </p:ext>
            </p:extLst>
          </p:nvPr>
        </p:nvGraphicFramePr>
        <p:xfrm>
          <a:off x="10599372" y="410895"/>
          <a:ext cx="1225158" cy="1291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hart 3">
            <a:extLst>
              <a:ext uri="{FF2B5EF4-FFF2-40B4-BE49-F238E27FC236}">
                <a16:creationId xmlns:a16="http://schemas.microsoft.com/office/drawing/2014/main" id="{2B2AFD90-554C-E752-7188-F1FAF499D5A7}"/>
              </a:ext>
            </a:extLst>
          </p:cNvPr>
          <p:cNvGraphicFramePr>
            <a:graphicFrameLocks/>
          </p:cNvGraphicFramePr>
          <p:nvPr>
            <p:extLst>
              <p:ext uri="{D42A27DB-BD31-4B8C-83A1-F6EECF244321}">
                <p14:modId xmlns:p14="http://schemas.microsoft.com/office/powerpoint/2010/main" val="412686130"/>
              </p:ext>
            </p:extLst>
          </p:nvPr>
        </p:nvGraphicFramePr>
        <p:xfrm>
          <a:off x="263768" y="1563645"/>
          <a:ext cx="6098344" cy="4407486"/>
        </p:xfrm>
        <a:graphic>
          <a:graphicData uri="http://schemas.openxmlformats.org/drawingml/2006/chart">
            <c:chart xmlns:c="http://schemas.openxmlformats.org/drawingml/2006/chart" xmlns:r="http://schemas.openxmlformats.org/officeDocument/2006/relationships" r:id="rId7"/>
          </a:graphicData>
        </a:graphic>
      </p:graphicFrame>
      <p:sp>
        <p:nvSpPr>
          <p:cNvPr id="6" name="TextBox 5">
            <a:extLst>
              <a:ext uri="{FF2B5EF4-FFF2-40B4-BE49-F238E27FC236}">
                <a16:creationId xmlns:a16="http://schemas.microsoft.com/office/drawing/2014/main" id="{F0E431A3-597E-6180-FFDF-69FCDE8E5233}"/>
              </a:ext>
            </a:extLst>
          </p:cNvPr>
          <p:cNvSpPr txBox="1"/>
          <p:nvPr/>
        </p:nvSpPr>
        <p:spPr>
          <a:xfrm>
            <a:off x="7505287" y="4141409"/>
            <a:ext cx="4037357" cy="2305696"/>
          </a:xfrm>
          <a:prstGeom prst="rect">
            <a:avLst/>
          </a:prstGeom>
          <a:noFill/>
        </p:spPr>
        <p:txBody>
          <a:bodyPr wrap="square" rtlCol="0">
            <a:spAutoFit/>
          </a:bodyPr>
          <a:lstStyle/>
          <a:p>
            <a:r>
              <a:rPr lang="en-US" sz="2000" b="1" dirty="0">
                <a:ln>
                  <a:solidFill>
                    <a:srgbClr val="92D050"/>
                  </a:solidFill>
                </a:ln>
                <a:solidFill>
                  <a:schemeClr val="accent1"/>
                </a:solidFill>
              </a:rPr>
              <a:t>INSIGHTS:</a:t>
            </a:r>
          </a:p>
          <a:p>
            <a:pPr>
              <a:lnSpc>
                <a:spcPct val="150000"/>
              </a:lnSpc>
            </a:pPr>
            <a:r>
              <a:rPr lang="en-US" sz="1400" dirty="0">
                <a:ln>
                  <a:solidFill>
                    <a:schemeClr val="tx1"/>
                  </a:solidFill>
                </a:ln>
              </a:rPr>
              <a:t>CAGR is used to measure the performance over time in long run.  Karimnagar has the poorest performance followed by Nalgonda and Warangal(Urban) respectively. They have a very low CAGR their visitors have a high rate of decreasing in the long run.</a:t>
            </a:r>
          </a:p>
        </p:txBody>
      </p:sp>
      <p:pic>
        <p:nvPicPr>
          <p:cNvPr id="11" name="Picture 10">
            <a:extLst>
              <a:ext uri="{FF2B5EF4-FFF2-40B4-BE49-F238E27FC236}">
                <a16:creationId xmlns:a16="http://schemas.microsoft.com/office/drawing/2014/main" id="{108CBC54-3FB5-5503-2B76-4711F86B2881}"/>
              </a:ext>
            </a:extLst>
          </p:cNvPr>
          <p:cNvPicPr>
            <a:picLocks noChangeAspect="1"/>
          </p:cNvPicPr>
          <p:nvPr/>
        </p:nvPicPr>
        <p:blipFill>
          <a:blip r:embed="rId8"/>
          <a:stretch>
            <a:fillRect/>
          </a:stretch>
        </p:blipFill>
        <p:spPr>
          <a:xfrm>
            <a:off x="6968836" y="1791136"/>
            <a:ext cx="4785842" cy="845774"/>
          </a:xfrm>
          <a:prstGeom prst="rect">
            <a:avLst/>
          </a:prstGeom>
        </p:spPr>
      </p:pic>
    </p:spTree>
    <p:extLst>
      <p:ext uri="{BB962C8B-B14F-4D97-AF65-F5344CB8AC3E}">
        <p14:creationId xmlns:p14="http://schemas.microsoft.com/office/powerpoint/2010/main" val="2799833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8C7A2C-A6E0-CE3C-4DF0-1921A1B03395}"/>
              </a:ext>
            </a:extLst>
          </p:cNvPr>
          <p:cNvSpPr txBox="1"/>
          <p:nvPr/>
        </p:nvSpPr>
        <p:spPr>
          <a:xfrm>
            <a:off x="312690" y="329420"/>
            <a:ext cx="6098344" cy="1015663"/>
          </a:xfrm>
          <a:prstGeom prst="rect">
            <a:avLst/>
          </a:prstGeom>
          <a:noFill/>
        </p:spPr>
        <p:txBody>
          <a:bodyPr wrap="square">
            <a:spAutoFit/>
          </a:bodyPr>
          <a:lstStyle/>
          <a:p>
            <a:r>
              <a:rPr lang="en-US" sz="2000" b="1" dirty="0">
                <a:solidFill>
                  <a:srgbClr val="000000"/>
                </a:solidFill>
                <a:effectLst/>
                <a:latin typeface="Calibri" panose="020F0502020204030204" pitchFamily="34" charset="0"/>
                <a:ea typeface="Calibri" panose="020F0502020204030204" pitchFamily="34" charset="0"/>
              </a:rPr>
              <a:t>4. WHAT ARE THE PEAK AND LOW SEASON MONTHS FOR HYDERABAD BASED ON THE DATA FROM 2016 TO 2019 FOR HYDERABAD DISTRICT</a:t>
            </a:r>
            <a:endParaRPr lang="en-US" sz="2000" b="1" dirty="0"/>
          </a:p>
        </p:txBody>
      </p:sp>
      <p:graphicFrame>
        <p:nvGraphicFramePr>
          <p:cNvPr id="10" name="Content Placeholder 3" descr="Phased Process Graph">
            <a:extLst>
              <a:ext uri="{FF2B5EF4-FFF2-40B4-BE49-F238E27FC236}">
                <a16:creationId xmlns:a16="http://schemas.microsoft.com/office/drawing/2014/main" id="{209BD8ED-8AD7-0440-F10D-35CBF3BE5D18}"/>
              </a:ext>
            </a:extLst>
          </p:cNvPr>
          <p:cNvGraphicFramePr>
            <a:graphicFrameLocks noGrp="1"/>
          </p:cNvGraphicFramePr>
          <p:nvPr>
            <p:ph idx="1"/>
            <p:extLst>
              <p:ext uri="{D42A27DB-BD31-4B8C-83A1-F6EECF244321}">
                <p14:modId xmlns:p14="http://schemas.microsoft.com/office/powerpoint/2010/main" val="2877325519"/>
              </p:ext>
            </p:extLst>
          </p:nvPr>
        </p:nvGraphicFramePr>
        <p:xfrm>
          <a:off x="10599372" y="298355"/>
          <a:ext cx="1225158" cy="1291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Chart 1">
            <a:extLst>
              <a:ext uri="{FF2B5EF4-FFF2-40B4-BE49-F238E27FC236}">
                <a16:creationId xmlns:a16="http://schemas.microsoft.com/office/drawing/2014/main" id="{4DBFD822-5BC3-EA47-90BC-F129BC0792D4}"/>
              </a:ext>
            </a:extLst>
          </p:cNvPr>
          <p:cNvGraphicFramePr>
            <a:graphicFrameLocks/>
          </p:cNvGraphicFramePr>
          <p:nvPr>
            <p:extLst>
              <p:ext uri="{D42A27DB-BD31-4B8C-83A1-F6EECF244321}">
                <p14:modId xmlns:p14="http://schemas.microsoft.com/office/powerpoint/2010/main" val="3834659444"/>
              </p:ext>
            </p:extLst>
          </p:nvPr>
        </p:nvGraphicFramePr>
        <p:xfrm>
          <a:off x="334108" y="3738489"/>
          <a:ext cx="5968218" cy="2915529"/>
        </p:xfrm>
        <a:graphic>
          <a:graphicData uri="http://schemas.openxmlformats.org/drawingml/2006/chart">
            <c:chart xmlns:c="http://schemas.openxmlformats.org/drawingml/2006/chart" xmlns:r="http://schemas.openxmlformats.org/officeDocument/2006/relationships" r:id="rId7"/>
          </a:graphicData>
        </a:graphic>
      </p:graphicFrame>
      <p:pic>
        <p:nvPicPr>
          <p:cNvPr id="9" name="Picture 8">
            <a:extLst>
              <a:ext uri="{FF2B5EF4-FFF2-40B4-BE49-F238E27FC236}">
                <a16:creationId xmlns:a16="http://schemas.microsoft.com/office/drawing/2014/main" id="{B96BF33E-6BCA-0431-7D08-D5F7AAAF4763}"/>
              </a:ext>
            </a:extLst>
          </p:cNvPr>
          <p:cNvPicPr>
            <a:picLocks noChangeAspect="1"/>
          </p:cNvPicPr>
          <p:nvPr/>
        </p:nvPicPr>
        <p:blipFill>
          <a:blip r:embed="rId8"/>
          <a:stretch>
            <a:fillRect/>
          </a:stretch>
        </p:blipFill>
        <p:spPr>
          <a:xfrm>
            <a:off x="6519741" y="1182294"/>
            <a:ext cx="3992341" cy="3076451"/>
          </a:xfrm>
          <a:prstGeom prst="rect">
            <a:avLst/>
          </a:prstGeom>
        </p:spPr>
      </p:pic>
      <p:graphicFrame>
        <p:nvGraphicFramePr>
          <p:cNvPr id="13" name="Chart 12">
            <a:extLst>
              <a:ext uri="{FF2B5EF4-FFF2-40B4-BE49-F238E27FC236}">
                <a16:creationId xmlns:a16="http://schemas.microsoft.com/office/drawing/2014/main" id="{64CA8377-FEA4-AB2F-9AF7-50E7D8A6A9BC}"/>
              </a:ext>
            </a:extLst>
          </p:cNvPr>
          <p:cNvGraphicFramePr>
            <a:graphicFrameLocks/>
          </p:cNvGraphicFramePr>
          <p:nvPr>
            <p:extLst>
              <p:ext uri="{D42A27DB-BD31-4B8C-83A1-F6EECF244321}">
                <p14:modId xmlns:p14="http://schemas.microsoft.com/office/powerpoint/2010/main" val="2183658105"/>
              </p:ext>
            </p:extLst>
          </p:nvPr>
        </p:nvGraphicFramePr>
        <p:xfrm>
          <a:off x="1304600" y="1702190"/>
          <a:ext cx="3702505" cy="2233613"/>
        </p:xfrm>
        <a:graphic>
          <a:graphicData uri="http://schemas.openxmlformats.org/drawingml/2006/chart">
            <c:chart xmlns:c="http://schemas.openxmlformats.org/drawingml/2006/chart" xmlns:r="http://schemas.openxmlformats.org/officeDocument/2006/relationships" r:id="rId9"/>
          </a:graphicData>
        </a:graphic>
      </p:graphicFrame>
      <p:sp>
        <p:nvSpPr>
          <p:cNvPr id="14" name="TextBox 13">
            <a:extLst>
              <a:ext uri="{FF2B5EF4-FFF2-40B4-BE49-F238E27FC236}">
                <a16:creationId xmlns:a16="http://schemas.microsoft.com/office/drawing/2014/main" id="{E51C223D-FCD1-700D-87F7-B50591051008}"/>
              </a:ext>
            </a:extLst>
          </p:cNvPr>
          <p:cNvSpPr txBox="1"/>
          <p:nvPr/>
        </p:nvSpPr>
        <p:spPr>
          <a:xfrm>
            <a:off x="6692140" y="4300949"/>
            <a:ext cx="5332578" cy="2305696"/>
          </a:xfrm>
          <a:prstGeom prst="rect">
            <a:avLst/>
          </a:prstGeom>
          <a:noFill/>
        </p:spPr>
        <p:txBody>
          <a:bodyPr wrap="square" rtlCol="0">
            <a:spAutoFit/>
          </a:bodyPr>
          <a:lstStyle/>
          <a:p>
            <a:r>
              <a:rPr lang="en-US" sz="2000" b="1" dirty="0">
                <a:ln>
                  <a:solidFill>
                    <a:srgbClr val="92D050"/>
                  </a:solidFill>
                </a:ln>
                <a:solidFill>
                  <a:schemeClr val="accent1"/>
                </a:solidFill>
              </a:rPr>
              <a:t>INSIGHTS:</a:t>
            </a:r>
          </a:p>
          <a:p>
            <a:pPr>
              <a:lnSpc>
                <a:spcPct val="150000"/>
              </a:lnSpc>
            </a:pPr>
            <a:r>
              <a:rPr lang="en-US" sz="1400" dirty="0">
                <a:ln>
                  <a:solidFill>
                    <a:schemeClr val="tx1"/>
                  </a:solidFill>
                </a:ln>
              </a:rPr>
              <a:t>People visits Hyderabad a lot in the month of June, this is due to: </a:t>
            </a:r>
          </a:p>
          <a:p>
            <a:pPr marL="285750" indent="-285750">
              <a:lnSpc>
                <a:spcPct val="150000"/>
              </a:lnSpc>
              <a:buFont typeface="Arial" panose="020B0604020202020204" pitchFamily="34" charset="0"/>
              <a:buChar char="•"/>
            </a:pPr>
            <a:r>
              <a:rPr lang="en-US" sz="1400" dirty="0">
                <a:ln>
                  <a:solidFill>
                    <a:schemeClr val="tx1"/>
                  </a:solidFill>
                </a:ln>
              </a:rPr>
              <a:t>the formation day of  Telangana been celebrated on June 2 (Hyderabad been capital)  and</a:t>
            </a:r>
          </a:p>
          <a:p>
            <a:pPr marL="285750" indent="-285750">
              <a:lnSpc>
                <a:spcPct val="150000"/>
              </a:lnSpc>
              <a:buFont typeface="Arial" panose="020B0604020202020204" pitchFamily="34" charset="0"/>
              <a:buChar char="•"/>
            </a:pPr>
            <a:r>
              <a:rPr lang="en-US" sz="1400" dirty="0">
                <a:ln>
                  <a:solidFill>
                    <a:schemeClr val="tx1"/>
                  </a:solidFill>
                </a:ln>
              </a:rPr>
              <a:t> the popular </a:t>
            </a:r>
            <a:r>
              <a:rPr lang="en-US" sz="1400" dirty="0" err="1">
                <a:ln>
                  <a:solidFill>
                    <a:schemeClr val="tx1"/>
                  </a:solidFill>
                </a:ln>
              </a:rPr>
              <a:t>Bonalu</a:t>
            </a:r>
            <a:r>
              <a:rPr lang="en-US" sz="1400" dirty="0">
                <a:ln>
                  <a:solidFill>
                    <a:schemeClr val="tx1"/>
                  </a:solidFill>
                </a:ln>
              </a:rPr>
              <a:t> festival starting in June ;</a:t>
            </a:r>
          </a:p>
          <a:p>
            <a:pPr>
              <a:lnSpc>
                <a:spcPct val="150000"/>
              </a:lnSpc>
            </a:pPr>
            <a:r>
              <a:rPr lang="en-US" sz="1400" dirty="0">
                <a:ln>
                  <a:solidFill>
                    <a:schemeClr val="tx1"/>
                  </a:solidFill>
                </a:ln>
              </a:rPr>
              <a:t>Due to high influx of people from October to January people tends to leave Hyderabad in February since there aren’t much celebrations</a:t>
            </a:r>
          </a:p>
        </p:txBody>
      </p:sp>
    </p:spTree>
    <p:extLst>
      <p:ext uri="{BB962C8B-B14F-4D97-AF65-F5344CB8AC3E}">
        <p14:creationId xmlns:p14="http://schemas.microsoft.com/office/powerpoint/2010/main" val="39248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21A7E29-6C8C-9D69-DAAA-AA5BC72D7BCF}"/>
              </a:ext>
            </a:extLst>
          </p:cNvPr>
          <p:cNvSpPr txBox="1"/>
          <p:nvPr/>
        </p:nvSpPr>
        <p:spPr>
          <a:xfrm>
            <a:off x="488852" y="570134"/>
            <a:ext cx="6098344" cy="707886"/>
          </a:xfrm>
          <a:prstGeom prst="rect">
            <a:avLst/>
          </a:prstGeom>
          <a:noFill/>
        </p:spPr>
        <p:txBody>
          <a:bodyPr wrap="square">
            <a:spAutoFit/>
          </a:bodyPr>
          <a:lstStyle/>
          <a:p>
            <a:r>
              <a:rPr lang="en-US" sz="2000" b="1" dirty="0">
                <a:solidFill>
                  <a:srgbClr val="000000"/>
                </a:solidFill>
                <a:effectLst/>
                <a:latin typeface="Calibri" panose="020F0502020204030204" pitchFamily="34" charset="0"/>
                <a:ea typeface="Calibri" panose="020F0502020204030204" pitchFamily="34" charset="0"/>
              </a:rPr>
              <a:t>5. SHOW THE TOP &amp; BOTTOM 3 DISTRICTS WITH HIGH DOMESTIC TO FOREIGN TOURIST RATIO</a:t>
            </a:r>
            <a:endParaRPr lang="en-US" sz="2000" b="1" dirty="0"/>
          </a:p>
        </p:txBody>
      </p:sp>
      <mc:AlternateContent xmlns:mc="http://schemas.openxmlformats.org/markup-compatibility/2006" xmlns:cx2="http://schemas.microsoft.com/office/drawing/2015/10/21/chartex">
        <mc:Choice Requires="cx2">
          <p:graphicFrame>
            <p:nvGraphicFramePr>
              <p:cNvPr id="6" name="Chart 5">
                <a:extLst>
                  <a:ext uri="{FF2B5EF4-FFF2-40B4-BE49-F238E27FC236}">
                    <a16:creationId xmlns:a16="http://schemas.microsoft.com/office/drawing/2014/main" id="{78587EF5-9BEA-FCDF-6739-CFBD75AC1915}"/>
                  </a:ext>
                </a:extLst>
              </p:cNvPr>
              <p:cNvGraphicFramePr/>
              <p:nvPr>
                <p:extLst>
                  <p:ext uri="{D42A27DB-BD31-4B8C-83A1-F6EECF244321}">
                    <p14:modId xmlns:p14="http://schemas.microsoft.com/office/powerpoint/2010/main" val="2400836246"/>
                  </p:ext>
                </p:extLst>
              </p:nvPr>
            </p:nvGraphicFramePr>
            <p:xfrm>
              <a:off x="345866" y="1278020"/>
              <a:ext cx="4141728" cy="2549183"/>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6" name="Chart 5">
                <a:extLst>
                  <a:ext uri="{FF2B5EF4-FFF2-40B4-BE49-F238E27FC236}">
                    <a16:creationId xmlns:a16="http://schemas.microsoft.com/office/drawing/2014/main" id="{78587EF5-9BEA-FCDF-6739-CFBD75AC1915}"/>
                  </a:ext>
                </a:extLst>
              </p:cNvPr>
              <p:cNvPicPr>
                <a:picLocks noGrp="1" noRot="1" noChangeAspect="1" noMove="1" noResize="1" noEditPoints="1" noAdjustHandles="1" noChangeArrowheads="1" noChangeShapeType="1"/>
              </p:cNvPicPr>
              <p:nvPr/>
            </p:nvPicPr>
            <p:blipFill>
              <a:blip r:embed="rId3"/>
              <a:stretch>
                <a:fillRect/>
              </a:stretch>
            </p:blipFill>
            <p:spPr>
              <a:xfrm>
                <a:off x="345866" y="1278020"/>
                <a:ext cx="4141728" cy="2549183"/>
              </a:xfrm>
              <a:prstGeom prst="rect">
                <a:avLst/>
              </a:prstGeom>
            </p:spPr>
          </p:pic>
        </mc:Fallback>
      </mc:AlternateContent>
      <mc:AlternateContent xmlns:mc="http://schemas.openxmlformats.org/markup-compatibility/2006" xmlns:cx2="http://schemas.microsoft.com/office/drawing/2015/10/21/chartex">
        <mc:Choice Requires="cx2">
          <p:graphicFrame>
            <p:nvGraphicFramePr>
              <p:cNvPr id="7" name="Chart 6">
                <a:extLst>
                  <a:ext uri="{FF2B5EF4-FFF2-40B4-BE49-F238E27FC236}">
                    <a16:creationId xmlns:a16="http://schemas.microsoft.com/office/drawing/2014/main" id="{5A8AE91B-1D57-6D95-6088-BE7F06776551}"/>
                  </a:ext>
                </a:extLst>
              </p:cNvPr>
              <p:cNvGraphicFramePr/>
              <p:nvPr>
                <p:extLst>
                  <p:ext uri="{D42A27DB-BD31-4B8C-83A1-F6EECF244321}">
                    <p14:modId xmlns:p14="http://schemas.microsoft.com/office/powerpoint/2010/main" val="3768545851"/>
                  </p:ext>
                </p:extLst>
              </p:nvPr>
            </p:nvGraphicFramePr>
            <p:xfrm>
              <a:off x="4724094" y="1165077"/>
              <a:ext cx="4012176" cy="2507384"/>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7" name="Chart 6">
                <a:extLst>
                  <a:ext uri="{FF2B5EF4-FFF2-40B4-BE49-F238E27FC236}">
                    <a16:creationId xmlns:a16="http://schemas.microsoft.com/office/drawing/2014/main" id="{5A8AE91B-1D57-6D95-6088-BE7F06776551}"/>
                  </a:ext>
                </a:extLst>
              </p:cNvPr>
              <p:cNvPicPr>
                <a:picLocks noGrp="1" noRot="1" noChangeAspect="1" noMove="1" noResize="1" noEditPoints="1" noAdjustHandles="1" noChangeArrowheads="1" noChangeShapeType="1"/>
              </p:cNvPicPr>
              <p:nvPr/>
            </p:nvPicPr>
            <p:blipFill>
              <a:blip r:embed="rId5"/>
              <a:stretch>
                <a:fillRect/>
              </a:stretch>
            </p:blipFill>
            <p:spPr>
              <a:xfrm>
                <a:off x="4724094" y="1165077"/>
                <a:ext cx="4012176" cy="2507384"/>
              </a:xfrm>
              <a:prstGeom prst="rect">
                <a:avLst/>
              </a:prstGeom>
            </p:spPr>
          </p:pic>
        </mc:Fallback>
      </mc:AlternateContent>
      <p:graphicFrame>
        <p:nvGraphicFramePr>
          <p:cNvPr id="10" name="Content Placeholder 3" descr="Phased Process Graph">
            <a:extLst>
              <a:ext uri="{FF2B5EF4-FFF2-40B4-BE49-F238E27FC236}">
                <a16:creationId xmlns:a16="http://schemas.microsoft.com/office/drawing/2014/main" id="{B751E0D0-0BE3-D0F1-FEA3-04A3870EB0CB}"/>
              </a:ext>
            </a:extLst>
          </p:cNvPr>
          <p:cNvGraphicFramePr>
            <a:graphicFrameLocks noGrp="1"/>
          </p:cNvGraphicFramePr>
          <p:nvPr>
            <p:ph idx="1"/>
            <p:extLst>
              <p:ext uri="{D42A27DB-BD31-4B8C-83A1-F6EECF244321}">
                <p14:modId xmlns:p14="http://schemas.microsoft.com/office/powerpoint/2010/main" val="3806139960"/>
              </p:ext>
            </p:extLst>
          </p:nvPr>
        </p:nvGraphicFramePr>
        <p:xfrm>
          <a:off x="10599372" y="410895"/>
          <a:ext cx="1225158" cy="129129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3" name="Picture 12">
            <a:extLst>
              <a:ext uri="{FF2B5EF4-FFF2-40B4-BE49-F238E27FC236}">
                <a16:creationId xmlns:a16="http://schemas.microsoft.com/office/drawing/2014/main" id="{5814695F-4501-4C3B-7BBC-B4BC7885AAE7}"/>
              </a:ext>
            </a:extLst>
          </p:cNvPr>
          <p:cNvPicPr>
            <a:picLocks noChangeAspect="1"/>
          </p:cNvPicPr>
          <p:nvPr/>
        </p:nvPicPr>
        <p:blipFill>
          <a:blip r:embed="rId11"/>
          <a:stretch>
            <a:fillRect/>
          </a:stretch>
        </p:blipFill>
        <p:spPr>
          <a:xfrm>
            <a:off x="564441" y="3827203"/>
            <a:ext cx="2751480" cy="1118467"/>
          </a:xfrm>
          <a:prstGeom prst="rect">
            <a:avLst/>
          </a:prstGeom>
        </p:spPr>
      </p:pic>
      <p:pic>
        <p:nvPicPr>
          <p:cNvPr id="15" name="Picture 14">
            <a:extLst>
              <a:ext uri="{FF2B5EF4-FFF2-40B4-BE49-F238E27FC236}">
                <a16:creationId xmlns:a16="http://schemas.microsoft.com/office/drawing/2014/main" id="{6BABCA43-8E71-12F2-DD20-83E7B65A5C14}"/>
              </a:ext>
            </a:extLst>
          </p:cNvPr>
          <p:cNvPicPr>
            <a:picLocks noChangeAspect="1"/>
          </p:cNvPicPr>
          <p:nvPr/>
        </p:nvPicPr>
        <p:blipFill>
          <a:blip r:embed="rId12"/>
          <a:stretch>
            <a:fillRect/>
          </a:stretch>
        </p:blipFill>
        <p:spPr>
          <a:xfrm>
            <a:off x="8832004" y="2338232"/>
            <a:ext cx="2511995" cy="1163749"/>
          </a:xfrm>
          <a:prstGeom prst="rect">
            <a:avLst/>
          </a:prstGeom>
        </p:spPr>
      </p:pic>
      <p:sp>
        <p:nvSpPr>
          <p:cNvPr id="17" name="TextBox 16">
            <a:extLst>
              <a:ext uri="{FF2B5EF4-FFF2-40B4-BE49-F238E27FC236}">
                <a16:creationId xmlns:a16="http://schemas.microsoft.com/office/drawing/2014/main" id="{0103208E-5776-BBB9-7A75-2B3FE9049A20}"/>
              </a:ext>
            </a:extLst>
          </p:cNvPr>
          <p:cNvSpPr txBox="1"/>
          <p:nvPr/>
        </p:nvSpPr>
        <p:spPr>
          <a:xfrm>
            <a:off x="5529214" y="3982170"/>
            <a:ext cx="6098345" cy="2305696"/>
          </a:xfrm>
          <a:prstGeom prst="rect">
            <a:avLst/>
          </a:prstGeom>
          <a:noFill/>
        </p:spPr>
        <p:txBody>
          <a:bodyPr wrap="square" rtlCol="0">
            <a:spAutoFit/>
          </a:bodyPr>
          <a:lstStyle/>
          <a:p>
            <a:r>
              <a:rPr lang="en-US" sz="2000" b="1" dirty="0">
                <a:ln>
                  <a:solidFill>
                    <a:srgbClr val="92D050"/>
                  </a:solidFill>
                </a:ln>
                <a:solidFill>
                  <a:schemeClr val="accent1"/>
                </a:solidFill>
              </a:rPr>
              <a:t>INSIGHTS:</a:t>
            </a:r>
          </a:p>
          <a:p>
            <a:pPr>
              <a:lnSpc>
                <a:spcPct val="150000"/>
              </a:lnSpc>
            </a:pPr>
            <a:r>
              <a:rPr lang="en-US" sz="1400" dirty="0">
                <a:ln>
                  <a:solidFill>
                    <a:schemeClr val="tx1"/>
                  </a:solidFill>
                </a:ln>
              </a:rPr>
              <a:t>Nirmal ha a very high ratio followed by </a:t>
            </a:r>
            <a:r>
              <a:rPr lang="en-US" sz="1400" dirty="0" err="1">
                <a:ln>
                  <a:solidFill>
                    <a:schemeClr val="tx1"/>
                  </a:solidFill>
                </a:ln>
              </a:rPr>
              <a:t>Jangaon</a:t>
            </a:r>
            <a:r>
              <a:rPr lang="en-US" sz="1400" dirty="0">
                <a:ln>
                  <a:solidFill>
                    <a:schemeClr val="tx1"/>
                  </a:solidFill>
                </a:ln>
              </a:rPr>
              <a:t> &amp; Adilabad. They are attractive places to domestic visitors than to foreign visitors. These places has attractive places that the government can work on, such as: </a:t>
            </a:r>
            <a:r>
              <a:rPr lang="en-US" sz="1400" dirty="0" err="1">
                <a:ln>
                  <a:solidFill>
                    <a:schemeClr val="tx1"/>
                  </a:solidFill>
                </a:ln>
              </a:rPr>
              <a:t>Kuntala</a:t>
            </a:r>
            <a:r>
              <a:rPr lang="en-US" sz="1400" dirty="0">
                <a:ln>
                  <a:solidFill>
                    <a:schemeClr val="tx1"/>
                  </a:solidFill>
                </a:ln>
              </a:rPr>
              <a:t> water fall, </a:t>
            </a:r>
            <a:r>
              <a:rPr lang="en-US" sz="1400" dirty="0" err="1">
                <a:ln>
                  <a:solidFill>
                    <a:schemeClr val="tx1"/>
                  </a:solidFill>
                </a:ln>
              </a:rPr>
              <a:t>Pochera</a:t>
            </a:r>
            <a:r>
              <a:rPr lang="en-US" sz="1400" dirty="0">
                <a:ln>
                  <a:solidFill>
                    <a:schemeClr val="tx1"/>
                  </a:solidFill>
                </a:ln>
              </a:rPr>
              <a:t> waterfall &amp; Kadam Dam. </a:t>
            </a:r>
            <a:r>
              <a:rPr lang="en-US" sz="1400" dirty="0" err="1">
                <a:ln>
                  <a:solidFill>
                    <a:schemeClr val="tx1"/>
                  </a:solidFill>
                </a:ln>
              </a:rPr>
              <a:t>Mulugu</a:t>
            </a:r>
            <a:r>
              <a:rPr lang="en-US" sz="1400" dirty="0">
                <a:ln>
                  <a:solidFill>
                    <a:schemeClr val="tx1"/>
                  </a:solidFill>
                </a:ln>
              </a:rPr>
              <a:t>, Warangal(Rural) &amp; Hyderabad has the lowest ratios. Hyderabad is nice place as it is highly attracted to both domestic and foreigners.</a:t>
            </a:r>
          </a:p>
        </p:txBody>
      </p:sp>
    </p:spTree>
    <p:extLst>
      <p:ext uri="{BB962C8B-B14F-4D97-AF65-F5344CB8AC3E}">
        <p14:creationId xmlns:p14="http://schemas.microsoft.com/office/powerpoint/2010/main" val="3343417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CFC4BF-1F6A-A3BE-644C-F846FF150D01}"/>
              </a:ext>
            </a:extLst>
          </p:cNvPr>
          <p:cNvSpPr txBox="1"/>
          <p:nvPr/>
        </p:nvSpPr>
        <p:spPr>
          <a:xfrm>
            <a:off x="601392" y="541999"/>
            <a:ext cx="6249981" cy="707886"/>
          </a:xfrm>
          <a:prstGeom prst="rect">
            <a:avLst/>
          </a:prstGeom>
          <a:noFill/>
        </p:spPr>
        <p:txBody>
          <a:bodyPr wrap="square">
            <a:spAutoFit/>
          </a:bodyPr>
          <a:lstStyle/>
          <a:p>
            <a:r>
              <a:rPr lang="en-US" sz="2000" b="1" dirty="0">
                <a:solidFill>
                  <a:sysClr val="windowText" lastClr="000000"/>
                </a:solidFill>
                <a:latin typeface="Calibri" panose="020F0502020204030204" pitchFamily="34" charset="0"/>
                <a:cs typeface="Calibri" panose="020F0502020204030204" pitchFamily="34" charset="0"/>
              </a:rPr>
              <a:t>6. ANNUAL GROWTH RATE (AGR) OF VISITORS BETWEEN (2016 - 2019) IN EACH DISTRICT WITH HIGH &amp; LOW CAGR</a:t>
            </a:r>
          </a:p>
        </p:txBody>
      </p:sp>
      <p:graphicFrame>
        <p:nvGraphicFramePr>
          <p:cNvPr id="3" name="Chart 2">
            <a:extLst>
              <a:ext uri="{FF2B5EF4-FFF2-40B4-BE49-F238E27FC236}">
                <a16:creationId xmlns:a16="http://schemas.microsoft.com/office/drawing/2014/main" id="{D4A9EDC8-CA02-CEA7-4EE2-8BB5D2507DA8}"/>
              </a:ext>
            </a:extLst>
          </p:cNvPr>
          <p:cNvGraphicFramePr>
            <a:graphicFrameLocks/>
          </p:cNvGraphicFramePr>
          <p:nvPr>
            <p:extLst>
              <p:ext uri="{D42A27DB-BD31-4B8C-83A1-F6EECF244321}">
                <p14:modId xmlns:p14="http://schemas.microsoft.com/office/powerpoint/2010/main" val="526258077"/>
              </p:ext>
            </p:extLst>
          </p:nvPr>
        </p:nvGraphicFramePr>
        <p:xfrm>
          <a:off x="6096000" y="1289876"/>
          <a:ext cx="4912610" cy="32153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ontent Placeholder 3" descr="Phased Process Graph">
            <a:extLst>
              <a:ext uri="{FF2B5EF4-FFF2-40B4-BE49-F238E27FC236}">
                <a16:creationId xmlns:a16="http://schemas.microsoft.com/office/drawing/2014/main" id="{A250C2E9-8720-AC73-0CD1-9E5A0825CD02}"/>
              </a:ext>
            </a:extLst>
          </p:cNvPr>
          <p:cNvGraphicFramePr>
            <a:graphicFrameLocks noGrp="1"/>
          </p:cNvGraphicFramePr>
          <p:nvPr>
            <p:ph idx="1"/>
            <p:extLst>
              <p:ext uri="{D42A27DB-BD31-4B8C-83A1-F6EECF244321}">
                <p14:modId xmlns:p14="http://schemas.microsoft.com/office/powerpoint/2010/main" val="1006364278"/>
              </p:ext>
            </p:extLst>
          </p:nvPr>
        </p:nvGraphicFramePr>
        <p:xfrm>
          <a:off x="10612624" y="371139"/>
          <a:ext cx="1225158" cy="12912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hart 6">
            <a:extLst>
              <a:ext uri="{FF2B5EF4-FFF2-40B4-BE49-F238E27FC236}">
                <a16:creationId xmlns:a16="http://schemas.microsoft.com/office/drawing/2014/main" id="{FB9763D0-EA7D-40D5-97DF-7EE8DC4E3DF8}"/>
              </a:ext>
            </a:extLst>
          </p:cNvPr>
          <p:cNvGraphicFramePr>
            <a:graphicFrameLocks/>
          </p:cNvGraphicFramePr>
          <p:nvPr>
            <p:extLst>
              <p:ext uri="{D42A27DB-BD31-4B8C-83A1-F6EECF244321}">
                <p14:modId xmlns:p14="http://schemas.microsoft.com/office/powerpoint/2010/main" val="3282193682"/>
              </p:ext>
            </p:extLst>
          </p:nvPr>
        </p:nvGraphicFramePr>
        <p:xfrm>
          <a:off x="354218" y="1305576"/>
          <a:ext cx="5467350" cy="3055406"/>
        </p:xfrm>
        <a:graphic>
          <a:graphicData uri="http://schemas.openxmlformats.org/drawingml/2006/chart">
            <c:chart xmlns:c="http://schemas.openxmlformats.org/drawingml/2006/chart" xmlns:r="http://schemas.openxmlformats.org/officeDocument/2006/relationships" r:id="rId8"/>
          </a:graphicData>
        </a:graphic>
      </p:graphicFrame>
      <p:pic>
        <p:nvPicPr>
          <p:cNvPr id="9" name="Picture 8">
            <a:extLst>
              <a:ext uri="{FF2B5EF4-FFF2-40B4-BE49-F238E27FC236}">
                <a16:creationId xmlns:a16="http://schemas.microsoft.com/office/drawing/2014/main" id="{98A032F3-0810-CDBA-C8F4-50D471389A45}"/>
              </a:ext>
            </a:extLst>
          </p:cNvPr>
          <p:cNvPicPr>
            <a:picLocks noChangeAspect="1"/>
          </p:cNvPicPr>
          <p:nvPr/>
        </p:nvPicPr>
        <p:blipFill>
          <a:blip r:embed="rId9"/>
          <a:stretch>
            <a:fillRect/>
          </a:stretch>
        </p:blipFill>
        <p:spPr>
          <a:xfrm>
            <a:off x="354218" y="4478687"/>
            <a:ext cx="4543425" cy="1924050"/>
          </a:xfrm>
          <a:prstGeom prst="rect">
            <a:avLst/>
          </a:prstGeom>
        </p:spPr>
      </p:pic>
      <p:pic>
        <p:nvPicPr>
          <p:cNvPr id="11" name="Picture 10">
            <a:extLst>
              <a:ext uri="{FF2B5EF4-FFF2-40B4-BE49-F238E27FC236}">
                <a16:creationId xmlns:a16="http://schemas.microsoft.com/office/drawing/2014/main" id="{852246BA-AB6C-6BFF-4916-15581CCF1DBC}"/>
              </a:ext>
            </a:extLst>
          </p:cNvPr>
          <p:cNvPicPr>
            <a:picLocks noChangeAspect="1"/>
          </p:cNvPicPr>
          <p:nvPr/>
        </p:nvPicPr>
        <p:blipFill>
          <a:blip r:embed="rId10"/>
          <a:stretch>
            <a:fillRect/>
          </a:stretch>
        </p:blipFill>
        <p:spPr>
          <a:xfrm>
            <a:off x="6069199" y="4478687"/>
            <a:ext cx="4543425" cy="1924050"/>
          </a:xfrm>
          <a:prstGeom prst="rect">
            <a:avLst/>
          </a:prstGeom>
        </p:spPr>
      </p:pic>
    </p:spTree>
    <p:extLst>
      <p:ext uri="{BB962C8B-B14F-4D97-AF65-F5344CB8AC3E}">
        <p14:creationId xmlns:p14="http://schemas.microsoft.com/office/powerpoint/2010/main" val="2764720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AE41EE-2948-943A-6E64-EB6D03B4D150}"/>
              </a:ext>
            </a:extLst>
          </p:cNvPr>
          <p:cNvSpPr txBox="1"/>
          <p:nvPr/>
        </p:nvSpPr>
        <p:spPr>
          <a:xfrm>
            <a:off x="601392" y="541999"/>
            <a:ext cx="6249981" cy="707886"/>
          </a:xfrm>
          <a:prstGeom prst="rect">
            <a:avLst/>
          </a:prstGeom>
          <a:noFill/>
        </p:spPr>
        <p:txBody>
          <a:bodyPr wrap="square">
            <a:spAutoFit/>
          </a:bodyPr>
          <a:lstStyle/>
          <a:p>
            <a:r>
              <a:rPr lang="en-US" sz="2000" b="1" dirty="0">
                <a:solidFill>
                  <a:sysClr val="windowText" lastClr="000000"/>
                </a:solidFill>
                <a:latin typeface="Calibri" panose="020F0502020204030204" pitchFamily="34" charset="0"/>
                <a:cs typeface="Calibri" panose="020F0502020204030204" pitchFamily="34" charset="0"/>
              </a:rPr>
              <a:t>6. ANNUAL GROWTH RATE (AGR) OF VISITORS BETWEEN (2016 - 2019) IN EACH DISTRICT WITH HIGH &amp; LOW CAGR</a:t>
            </a:r>
          </a:p>
        </p:txBody>
      </p:sp>
      <p:graphicFrame>
        <p:nvGraphicFramePr>
          <p:cNvPr id="5" name="Content Placeholder 3" descr="Phased Process Graph">
            <a:extLst>
              <a:ext uri="{FF2B5EF4-FFF2-40B4-BE49-F238E27FC236}">
                <a16:creationId xmlns:a16="http://schemas.microsoft.com/office/drawing/2014/main" id="{76C58C8D-A428-F57E-32F8-F2163F8D498A}"/>
              </a:ext>
            </a:extLst>
          </p:cNvPr>
          <p:cNvGraphicFramePr>
            <a:graphicFrameLocks/>
          </p:cNvGraphicFramePr>
          <p:nvPr>
            <p:extLst>
              <p:ext uri="{D42A27DB-BD31-4B8C-83A1-F6EECF244321}">
                <p14:modId xmlns:p14="http://schemas.microsoft.com/office/powerpoint/2010/main" val="545213370"/>
              </p:ext>
            </p:extLst>
          </p:nvPr>
        </p:nvGraphicFramePr>
        <p:xfrm>
          <a:off x="10612624" y="371139"/>
          <a:ext cx="1225158" cy="1291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A4E93032-F3B7-11E5-1AF9-563908EF4CE9}"/>
              </a:ext>
            </a:extLst>
          </p:cNvPr>
          <p:cNvSpPr txBox="1"/>
          <p:nvPr/>
        </p:nvSpPr>
        <p:spPr>
          <a:xfrm>
            <a:off x="858741" y="2008866"/>
            <a:ext cx="6098345" cy="1659365"/>
          </a:xfrm>
          <a:prstGeom prst="rect">
            <a:avLst/>
          </a:prstGeom>
          <a:noFill/>
        </p:spPr>
        <p:txBody>
          <a:bodyPr wrap="square" rtlCol="0">
            <a:spAutoFit/>
          </a:bodyPr>
          <a:lstStyle/>
          <a:p>
            <a:r>
              <a:rPr lang="en-US" sz="2000" b="1" dirty="0">
                <a:ln>
                  <a:solidFill>
                    <a:srgbClr val="92D050"/>
                  </a:solidFill>
                </a:ln>
                <a:solidFill>
                  <a:schemeClr val="accent1"/>
                </a:solidFill>
              </a:rPr>
              <a:t>INSIGHTS:</a:t>
            </a:r>
          </a:p>
          <a:p>
            <a:pPr>
              <a:lnSpc>
                <a:spcPct val="150000"/>
              </a:lnSpc>
            </a:pPr>
            <a:r>
              <a:rPr lang="en-US" sz="1400" dirty="0">
                <a:ln>
                  <a:solidFill>
                    <a:schemeClr val="tx1"/>
                  </a:solidFill>
                </a:ln>
              </a:rPr>
              <a:t>The districts with high CAGR values have high potential of having  higher visitors in the coming years due to high annual growth rate in the first year. The government of Telangana has to improve the infrastructure in the districts and promote tourism.</a:t>
            </a:r>
          </a:p>
        </p:txBody>
      </p:sp>
      <p:sp>
        <p:nvSpPr>
          <p:cNvPr id="7" name="TextBox 6">
            <a:extLst>
              <a:ext uri="{FF2B5EF4-FFF2-40B4-BE49-F238E27FC236}">
                <a16:creationId xmlns:a16="http://schemas.microsoft.com/office/drawing/2014/main" id="{6DD83CD4-ADA8-11CF-5B22-BB65AF6E7E72}"/>
              </a:ext>
            </a:extLst>
          </p:cNvPr>
          <p:cNvSpPr txBox="1"/>
          <p:nvPr/>
        </p:nvSpPr>
        <p:spPr>
          <a:xfrm>
            <a:off x="138944" y="129450"/>
            <a:ext cx="2083752" cy="412549"/>
          </a:xfrm>
          <a:prstGeom prst="rect">
            <a:avLst/>
          </a:prstGeom>
          <a:noFill/>
        </p:spPr>
        <p:txBody>
          <a:bodyPr wrap="square" rtlCol="0">
            <a:spAutoFit/>
          </a:bodyPr>
          <a:lstStyle/>
          <a:p>
            <a:r>
              <a:rPr lang="en-US" sz="2000" b="1" dirty="0">
                <a:ln>
                  <a:solidFill>
                    <a:srgbClr val="92D050"/>
                  </a:solidFill>
                </a:ln>
                <a:solidFill>
                  <a:schemeClr val="accent1"/>
                </a:solidFill>
              </a:rPr>
              <a:t>CONTINUATION</a:t>
            </a:r>
            <a:endParaRPr lang="en-US" sz="1400" dirty="0">
              <a:ln>
                <a:solidFill>
                  <a:schemeClr val="tx1"/>
                </a:solidFill>
              </a:ln>
            </a:endParaRPr>
          </a:p>
        </p:txBody>
      </p:sp>
    </p:spTree>
    <p:extLst>
      <p:ext uri="{BB962C8B-B14F-4D97-AF65-F5344CB8AC3E}">
        <p14:creationId xmlns:p14="http://schemas.microsoft.com/office/powerpoint/2010/main" val="961756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29974D-0A49-D035-4829-2A9E1AEFEE78}"/>
              </a:ext>
            </a:extLst>
          </p:cNvPr>
          <p:cNvSpPr>
            <a:spLocks noGrp="1"/>
          </p:cNvSpPr>
          <p:nvPr>
            <p:ph type="title"/>
          </p:nvPr>
        </p:nvSpPr>
        <p:spPr>
          <a:xfrm>
            <a:off x="1527834" y="1007640"/>
            <a:ext cx="8606449" cy="1291295"/>
          </a:xfrm>
        </p:spPr>
        <p:txBody>
          <a:bodyPr>
            <a:normAutofit/>
          </a:bodyPr>
          <a:lstStyle/>
          <a:p>
            <a:r>
              <a:rPr lang="en-US" sz="4000" dirty="0"/>
              <a:t>SECONDARY RESEARCH QUESTIONS</a:t>
            </a:r>
          </a:p>
        </p:txBody>
      </p:sp>
      <p:graphicFrame>
        <p:nvGraphicFramePr>
          <p:cNvPr id="5" name="Content Placeholder 3" descr="Phased Process Graph">
            <a:extLst>
              <a:ext uri="{FF2B5EF4-FFF2-40B4-BE49-F238E27FC236}">
                <a16:creationId xmlns:a16="http://schemas.microsoft.com/office/drawing/2014/main" id="{90F92565-8E4C-FC97-C1F7-18AD99555D34}"/>
              </a:ext>
            </a:extLst>
          </p:cNvPr>
          <p:cNvGraphicFramePr>
            <a:graphicFrameLocks noGrp="1"/>
          </p:cNvGraphicFramePr>
          <p:nvPr>
            <p:ph idx="1"/>
            <p:extLst>
              <p:ext uri="{D42A27DB-BD31-4B8C-83A1-F6EECF244321}">
                <p14:modId xmlns:p14="http://schemas.microsoft.com/office/powerpoint/2010/main" val="2349118928"/>
              </p:ext>
            </p:extLst>
          </p:nvPr>
        </p:nvGraphicFramePr>
        <p:xfrm>
          <a:off x="4642339" y="2674768"/>
          <a:ext cx="2377440" cy="23654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10" descr="Research Questions - Types, Examples and Writing Guide">
            <a:extLst>
              <a:ext uri="{FF2B5EF4-FFF2-40B4-BE49-F238E27FC236}">
                <a16:creationId xmlns:a16="http://schemas.microsoft.com/office/drawing/2014/main" id="{4B961B9F-903E-58F6-5FEB-B59B4026C0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68080" y="4807634"/>
            <a:ext cx="3132405" cy="1761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663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542707-E03C-E41E-7A88-400ECA587563}"/>
              </a:ext>
            </a:extLst>
          </p:cNvPr>
          <p:cNvSpPr txBox="1"/>
          <p:nvPr/>
        </p:nvSpPr>
        <p:spPr>
          <a:xfrm>
            <a:off x="601392" y="541999"/>
            <a:ext cx="6249981" cy="1015663"/>
          </a:xfrm>
          <a:prstGeom prst="rect">
            <a:avLst/>
          </a:prstGeom>
          <a:noFill/>
        </p:spPr>
        <p:txBody>
          <a:bodyPr wrap="square">
            <a:spAutoFit/>
          </a:bodyPr>
          <a:lstStyle/>
          <a:p>
            <a:r>
              <a:rPr lang="en-US" sz="2000" b="1" dirty="0">
                <a:solidFill>
                  <a:srgbClr val="000000"/>
                </a:solidFill>
                <a:effectLst/>
                <a:latin typeface="Calibri" panose="020F0502020204030204" pitchFamily="34" charset="0"/>
                <a:ea typeface="Calibri" panose="020F0502020204030204" pitchFamily="34" charset="0"/>
              </a:rPr>
              <a:t>6. LIST THE TOP &amp; BOTTOM 5 DISTRICTS BASED ON 'POPULATION TO TOURIST FOOTFALL RATIO*' RATIO IN 2019</a:t>
            </a:r>
            <a:endParaRPr lang="en-US" sz="2400" b="1" dirty="0">
              <a:solidFill>
                <a:sysClr val="windowText" lastClr="000000"/>
              </a:solidFill>
              <a:latin typeface="Calibri" panose="020F0502020204030204" pitchFamily="34" charset="0"/>
              <a:cs typeface="Calibri" panose="020F0502020204030204" pitchFamily="34" charset="0"/>
            </a:endParaRPr>
          </a:p>
        </p:txBody>
      </p:sp>
      <p:graphicFrame>
        <p:nvGraphicFramePr>
          <p:cNvPr id="5" name="Content Placeholder 3" descr="Phased Process Graph">
            <a:extLst>
              <a:ext uri="{FF2B5EF4-FFF2-40B4-BE49-F238E27FC236}">
                <a16:creationId xmlns:a16="http://schemas.microsoft.com/office/drawing/2014/main" id="{ECE660B5-8832-54A4-5738-1F97EADD276C}"/>
              </a:ext>
            </a:extLst>
          </p:cNvPr>
          <p:cNvGraphicFramePr>
            <a:graphicFrameLocks noGrp="1"/>
          </p:cNvGraphicFramePr>
          <p:nvPr>
            <p:ph idx="1"/>
            <p:extLst>
              <p:ext uri="{D42A27DB-BD31-4B8C-83A1-F6EECF244321}">
                <p14:modId xmlns:p14="http://schemas.microsoft.com/office/powerpoint/2010/main" val="3973495647"/>
              </p:ext>
            </p:extLst>
          </p:nvPr>
        </p:nvGraphicFramePr>
        <p:xfrm>
          <a:off x="10612624" y="371139"/>
          <a:ext cx="1225158" cy="1291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Chart 1">
            <a:extLst>
              <a:ext uri="{FF2B5EF4-FFF2-40B4-BE49-F238E27FC236}">
                <a16:creationId xmlns:a16="http://schemas.microsoft.com/office/drawing/2014/main" id="{40E5BDBE-D3C9-8D27-39A3-321D49E2B1A1}"/>
              </a:ext>
            </a:extLst>
          </p:cNvPr>
          <p:cNvGraphicFramePr>
            <a:graphicFrameLocks/>
          </p:cNvGraphicFramePr>
          <p:nvPr>
            <p:extLst>
              <p:ext uri="{D42A27DB-BD31-4B8C-83A1-F6EECF244321}">
                <p14:modId xmlns:p14="http://schemas.microsoft.com/office/powerpoint/2010/main" val="2048245393"/>
              </p:ext>
            </p:extLst>
          </p:nvPr>
        </p:nvGraphicFramePr>
        <p:xfrm>
          <a:off x="311736" y="1332376"/>
          <a:ext cx="3995221" cy="2528887"/>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 name="Chart 2">
            <a:extLst>
              <a:ext uri="{FF2B5EF4-FFF2-40B4-BE49-F238E27FC236}">
                <a16:creationId xmlns:a16="http://schemas.microsoft.com/office/drawing/2014/main" id="{94AFBF42-8CE6-90C5-4EF7-A19A94C6D195}"/>
              </a:ext>
            </a:extLst>
          </p:cNvPr>
          <p:cNvGraphicFramePr>
            <a:graphicFrameLocks/>
          </p:cNvGraphicFramePr>
          <p:nvPr>
            <p:extLst>
              <p:ext uri="{D42A27DB-BD31-4B8C-83A1-F6EECF244321}">
                <p14:modId xmlns:p14="http://schemas.microsoft.com/office/powerpoint/2010/main" val="338059644"/>
              </p:ext>
            </p:extLst>
          </p:nvPr>
        </p:nvGraphicFramePr>
        <p:xfrm>
          <a:off x="4933527" y="1190282"/>
          <a:ext cx="4119563" cy="2528888"/>
        </p:xfrm>
        <a:graphic>
          <a:graphicData uri="http://schemas.openxmlformats.org/drawingml/2006/chart">
            <c:chart xmlns:c="http://schemas.openxmlformats.org/drawingml/2006/chart" xmlns:r="http://schemas.openxmlformats.org/officeDocument/2006/relationships" r:id="rId8"/>
          </a:graphicData>
        </a:graphic>
      </p:graphicFrame>
      <p:pic>
        <p:nvPicPr>
          <p:cNvPr id="9" name="Picture 8">
            <a:extLst>
              <a:ext uri="{FF2B5EF4-FFF2-40B4-BE49-F238E27FC236}">
                <a16:creationId xmlns:a16="http://schemas.microsoft.com/office/drawing/2014/main" id="{8E525619-2301-BC08-1A3D-AD8312CC2633}"/>
              </a:ext>
            </a:extLst>
          </p:cNvPr>
          <p:cNvPicPr>
            <a:picLocks noChangeAspect="1"/>
          </p:cNvPicPr>
          <p:nvPr/>
        </p:nvPicPr>
        <p:blipFill>
          <a:blip r:embed="rId9"/>
          <a:stretch>
            <a:fillRect/>
          </a:stretch>
        </p:blipFill>
        <p:spPr>
          <a:xfrm>
            <a:off x="399252" y="5248883"/>
            <a:ext cx="5067300" cy="1162050"/>
          </a:xfrm>
          <a:prstGeom prst="rect">
            <a:avLst/>
          </a:prstGeom>
        </p:spPr>
      </p:pic>
      <p:pic>
        <p:nvPicPr>
          <p:cNvPr id="13" name="Picture 12">
            <a:extLst>
              <a:ext uri="{FF2B5EF4-FFF2-40B4-BE49-F238E27FC236}">
                <a16:creationId xmlns:a16="http://schemas.microsoft.com/office/drawing/2014/main" id="{3202935B-1951-2B2F-8EB8-2E8DA84A3694}"/>
              </a:ext>
            </a:extLst>
          </p:cNvPr>
          <p:cNvPicPr>
            <a:picLocks noChangeAspect="1"/>
          </p:cNvPicPr>
          <p:nvPr/>
        </p:nvPicPr>
        <p:blipFill>
          <a:blip r:embed="rId10"/>
          <a:stretch>
            <a:fillRect/>
          </a:stretch>
        </p:blipFill>
        <p:spPr>
          <a:xfrm>
            <a:off x="399252" y="3878337"/>
            <a:ext cx="5067300" cy="1162050"/>
          </a:xfrm>
          <a:prstGeom prst="rect">
            <a:avLst/>
          </a:prstGeom>
        </p:spPr>
      </p:pic>
      <p:sp>
        <p:nvSpPr>
          <p:cNvPr id="14" name="TextBox 13">
            <a:extLst>
              <a:ext uri="{FF2B5EF4-FFF2-40B4-BE49-F238E27FC236}">
                <a16:creationId xmlns:a16="http://schemas.microsoft.com/office/drawing/2014/main" id="{42A32191-0653-D8F6-6BA9-51DA55F19712}"/>
              </a:ext>
            </a:extLst>
          </p:cNvPr>
          <p:cNvSpPr txBox="1"/>
          <p:nvPr/>
        </p:nvSpPr>
        <p:spPr>
          <a:xfrm>
            <a:off x="7709096" y="4403274"/>
            <a:ext cx="3830434" cy="1982530"/>
          </a:xfrm>
          <a:prstGeom prst="rect">
            <a:avLst/>
          </a:prstGeom>
          <a:noFill/>
        </p:spPr>
        <p:txBody>
          <a:bodyPr wrap="square" rtlCol="0">
            <a:spAutoFit/>
          </a:bodyPr>
          <a:lstStyle/>
          <a:p>
            <a:r>
              <a:rPr lang="en-US" sz="2000" b="1" dirty="0">
                <a:ln>
                  <a:solidFill>
                    <a:srgbClr val="92D050"/>
                  </a:solidFill>
                </a:ln>
                <a:solidFill>
                  <a:schemeClr val="accent1"/>
                </a:solidFill>
              </a:rPr>
              <a:t>INSIGHTS:</a:t>
            </a:r>
          </a:p>
          <a:p>
            <a:pPr>
              <a:lnSpc>
                <a:spcPct val="150000"/>
              </a:lnSpc>
            </a:pPr>
            <a:r>
              <a:rPr lang="en-US" sz="1400" dirty="0">
                <a:ln>
                  <a:solidFill>
                    <a:schemeClr val="tx1"/>
                  </a:solidFill>
                </a:ln>
              </a:rPr>
              <a:t>The districts with low ratio have less visitors to its population. </a:t>
            </a:r>
            <a:r>
              <a:rPr lang="en-US" sz="1400" dirty="0" err="1">
                <a:ln>
                  <a:solidFill>
                    <a:schemeClr val="tx1"/>
                  </a:solidFill>
                </a:ln>
              </a:rPr>
              <a:t>Kamareddy</a:t>
            </a:r>
            <a:r>
              <a:rPr lang="en-US" sz="1400" dirty="0">
                <a:ln>
                  <a:solidFill>
                    <a:schemeClr val="tx1"/>
                  </a:solidFill>
                </a:ln>
              </a:rPr>
              <a:t> has a ratio approximately o which means that the districts is poorly attracted. States such as </a:t>
            </a:r>
            <a:r>
              <a:rPr lang="en-US" sz="1400" dirty="0" err="1">
                <a:ln>
                  <a:solidFill>
                    <a:schemeClr val="tx1"/>
                  </a:solidFill>
                </a:ln>
              </a:rPr>
              <a:t>Rajanna</a:t>
            </a:r>
            <a:r>
              <a:rPr lang="en-US" sz="1400" dirty="0">
                <a:ln>
                  <a:solidFill>
                    <a:schemeClr val="tx1"/>
                  </a:solidFill>
                </a:ln>
              </a:rPr>
              <a:t> </a:t>
            </a:r>
            <a:r>
              <a:rPr lang="en-US" sz="1400" dirty="0" err="1">
                <a:ln>
                  <a:solidFill>
                    <a:schemeClr val="tx1"/>
                  </a:solidFill>
                </a:ln>
              </a:rPr>
              <a:t>Sircilla</a:t>
            </a:r>
            <a:r>
              <a:rPr lang="en-US" sz="1400" dirty="0">
                <a:ln>
                  <a:solidFill>
                    <a:schemeClr val="tx1"/>
                  </a:solidFill>
                </a:ln>
              </a:rPr>
              <a:t> &amp; </a:t>
            </a:r>
            <a:r>
              <a:rPr lang="en-US" sz="1400" dirty="0" err="1">
                <a:ln>
                  <a:solidFill>
                    <a:schemeClr val="tx1"/>
                  </a:solidFill>
                </a:ln>
              </a:rPr>
              <a:t>Bhadradri</a:t>
            </a:r>
            <a:r>
              <a:rPr lang="en-US" sz="1400" dirty="0">
                <a:ln>
                  <a:solidFill>
                    <a:schemeClr val="tx1"/>
                  </a:solidFill>
                </a:ln>
              </a:rPr>
              <a:t> </a:t>
            </a:r>
            <a:r>
              <a:rPr lang="en-US" sz="1400" dirty="0" err="1">
                <a:ln>
                  <a:solidFill>
                    <a:schemeClr val="tx1"/>
                  </a:solidFill>
                </a:ln>
              </a:rPr>
              <a:t>Kothagudem</a:t>
            </a:r>
            <a:r>
              <a:rPr lang="en-US" sz="1400" dirty="0">
                <a:ln>
                  <a:solidFill>
                    <a:schemeClr val="tx1"/>
                  </a:solidFill>
                </a:ln>
              </a:rPr>
              <a:t> has high ratio.</a:t>
            </a:r>
          </a:p>
        </p:txBody>
      </p:sp>
      <p:sp>
        <p:nvSpPr>
          <p:cNvPr id="15" name="TextBox 14">
            <a:extLst>
              <a:ext uri="{FF2B5EF4-FFF2-40B4-BE49-F238E27FC236}">
                <a16:creationId xmlns:a16="http://schemas.microsoft.com/office/drawing/2014/main" id="{ACF9893B-7589-4EBD-7E95-302FE34BC9C0}"/>
              </a:ext>
            </a:extLst>
          </p:cNvPr>
          <p:cNvSpPr txBox="1"/>
          <p:nvPr/>
        </p:nvSpPr>
        <p:spPr>
          <a:xfrm>
            <a:off x="2261873" y="6604084"/>
            <a:ext cx="4731435" cy="253916"/>
          </a:xfrm>
          <a:prstGeom prst="rect">
            <a:avLst/>
          </a:prstGeom>
          <a:noFill/>
        </p:spPr>
        <p:txBody>
          <a:bodyPr wrap="square" rtlCol="0">
            <a:spAutoFit/>
          </a:bodyPr>
          <a:lstStyle/>
          <a:p>
            <a:r>
              <a:rPr lang="en-US" sz="1050" dirty="0">
                <a:ln>
                  <a:solidFill>
                    <a:schemeClr val="tx1"/>
                  </a:solidFill>
                </a:ln>
              </a:rPr>
              <a:t>POPULATION DATA SOURCE: </a:t>
            </a:r>
            <a:r>
              <a:rPr lang="en-US" sz="1050" dirty="0">
                <a:ln>
                  <a:solidFill>
                    <a:schemeClr val="tx1"/>
                  </a:solidFill>
                </a:ln>
                <a:hlinkClick r:id="rId11"/>
              </a:rPr>
              <a:t>https://www.findeasy.in/districts-in-telangana/</a:t>
            </a:r>
            <a:endParaRPr lang="en-US" sz="1050" dirty="0">
              <a:ln>
                <a:solidFill>
                  <a:schemeClr val="tx1"/>
                </a:solidFill>
              </a:ln>
            </a:endParaRPr>
          </a:p>
        </p:txBody>
      </p:sp>
    </p:spTree>
    <p:extLst>
      <p:ext uri="{BB962C8B-B14F-4D97-AF65-F5344CB8AC3E}">
        <p14:creationId xmlns:p14="http://schemas.microsoft.com/office/powerpoint/2010/main" val="2355612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444130-FDCB-FB2C-CEC8-3DC687B33199}"/>
              </a:ext>
            </a:extLst>
          </p:cNvPr>
          <p:cNvSpPr txBox="1"/>
          <p:nvPr/>
        </p:nvSpPr>
        <p:spPr>
          <a:xfrm>
            <a:off x="601392" y="541999"/>
            <a:ext cx="6249981" cy="1015663"/>
          </a:xfrm>
          <a:prstGeom prst="rect">
            <a:avLst/>
          </a:prstGeom>
          <a:noFill/>
        </p:spPr>
        <p:txBody>
          <a:bodyPr wrap="square">
            <a:spAutoFit/>
          </a:bodyPr>
          <a:lstStyle/>
          <a:p>
            <a:r>
              <a:rPr lang="en-US" sz="2000" b="1" dirty="0">
                <a:solidFill>
                  <a:srgbClr val="000000"/>
                </a:solidFill>
                <a:effectLst/>
                <a:latin typeface="Calibri" panose="020F0502020204030204" pitchFamily="34" charset="0"/>
                <a:ea typeface="Calibri" panose="020F0502020204030204" pitchFamily="34" charset="0"/>
              </a:rPr>
              <a:t>7. WHAT WILL BE THE PROJECTED NUMBER OF DOMESTIC AND FOREIGN TOURISTS IN HYDERABAD IN 2025 BASED ON THE GROWTH RATE FROM PREVIOUS YEARS</a:t>
            </a:r>
            <a:endParaRPr lang="en-US" sz="2400" b="1" dirty="0">
              <a:solidFill>
                <a:sysClr val="windowText" lastClr="000000"/>
              </a:solidFill>
              <a:latin typeface="Calibri" panose="020F0502020204030204" pitchFamily="34" charset="0"/>
              <a:cs typeface="Calibri" panose="020F0502020204030204" pitchFamily="34" charset="0"/>
            </a:endParaRPr>
          </a:p>
        </p:txBody>
      </p:sp>
      <p:graphicFrame>
        <p:nvGraphicFramePr>
          <p:cNvPr id="5" name="Content Placeholder 3" descr="Phased Process Graph">
            <a:extLst>
              <a:ext uri="{FF2B5EF4-FFF2-40B4-BE49-F238E27FC236}">
                <a16:creationId xmlns:a16="http://schemas.microsoft.com/office/drawing/2014/main" id="{674857DD-0D8E-17F4-06FC-C6E91CF220E6}"/>
              </a:ext>
            </a:extLst>
          </p:cNvPr>
          <p:cNvGraphicFramePr>
            <a:graphicFrameLocks noGrp="1"/>
          </p:cNvGraphicFramePr>
          <p:nvPr>
            <p:ph idx="1"/>
            <p:extLst>
              <p:ext uri="{D42A27DB-BD31-4B8C-83A1-F6EECF244321}">
                <p14:modId xmlns:p14="http://schemas.microsoft.com/office/powerpoint/2010/main" val="651582399"/>
              </p:ext>
            </p:extLst>
          </p:nvPr>
        </p:nvGraphicFramePr>
        <p:xfrm>
          <a:off x="10612624" y="371139"/>
          <a:ext cx="1225158" cy="1291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Chart 1">
            <a:extLst>
              <a:ext uri="{FF2B5EF4-FFF2-40B4-BE49-F238E27FC236}">
                <a16:creationId xmlns:a16="http://schemas.microsoft.com/office/drawing/2014/main" id="{EE0C6791-F320-C58C-4FFE-425151024DCD}"/>
              </a:ext>
            </a:extLst>
          </p:cNvPr>
          <p:cNvGraphicFramePr>
            <a:graphicFrameLocks/>
          </p:cNvGraphicFramePr>
          <p:nvPr>
            <p:extLst>
              <p:ext uri="{D42A27DB-BD31-4B8C-83A1-F6EECF244321}">
                <p14:modId xmlns:p14="http://schemas.microsoft.com/office/powerpoint/2010/main" val="1927710792"/>
              </p:ext>
            </p:extLst>
          </p:nvPr>
        </p:nvGraphicFramePr>
        <p:xfrm>
          <a:off x="354218" y="1557662"/>
          <a:ext cx="4509330" cy="243124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 name="Chart 2">
            <a:extLst>
              <a:ext uri="{FF2B5EF4-FFF2-40B4-BE49-F238E27FC236}">
                <a16:creationId xmlns:a16="http://schemas.microsoft.com/office/drawing/2014/main" id="{449E8E93-BBB2-BAE9-CA96-724B0581B479}"/>
              </a:ext>
            </a:extLst>
          </p:cNvPr>
          <p:cNvGraphicFramePr>
            <a:graphicFrameLocks/>
          </p:cNvGraphicFramePr>
          <p:nvPr>
            <p:extLst>
              <p:ext uri="{D42A27DB-BD31-4B8C-83A1-F6EECF244321}">
                <p14:modId xmlns:p14="http://schemas.microsoft.com/office/powerpoint/2010/main" val="1405398783"/>
              </p:ext>
            </p:extLst>
          </p:nvPr>
        </p:nvGraphicFramePr>
        <p:xfrm>
          <a:off x="5243244" y="1557662"/>
          <a:ext cx="4572000" cy="2511603"/>
        </p:xfrm>
        <a:graphic>
          <a:graphicData uri="http://schemas.openxmlformats.org/drawingml/2006/chart">
            <c:chart xmlns:c="http://schemas.openxmlformats.org/drawingml/2006/chart" xmlns:r="http://schemas.openxmlformats.org/officeDocument/2006/relationships" r:id="rId8"/>
          </a:graphicData>
        </a:graphic>
      </p:graphicFrame>
      <p:pic>
        <p:nvPicPr>
          <p:cNvPr id="12" name="Picture 11">
            <a:extLst>
              <a:ext uri="{FF2B5EF4-FFF2-40B4-BE49-F238E27FC236}">
                <a16:creationId xmlns:a16="http://schemas.microsoft.com/office/drawing/2014/main" id="{0D100CF1-BFFC-3A41-1952-B4870F8C64C3}"/>
              </a:ext>
            </a:extLst>
          </p:cNvPr>
          <p:cNvPicPr>
            <a:picLocks noChangeAspect="1"/>
          </p:cNvPicPr>
          <p:nvPr/>
        </p:nvPicPr>
        <p:blipFill>
          <a:blip r:embed="rId9"/>
          <a:stretch>
            <a:fillRect/>
          </a:stretch>
        </p:blipFill>
        <p:spPr>
          <a:xfrm>
            <a:off x="354218" y="4201451"/>
            <a:ext cx="6000750" cy="2114550"/>
          </a:xfrm>
          <a:prstGeom prst="rect">
            <a:avLst/>
          </a:prstGeom>
        </p:spPr>
      </p:pic>
      <p:sp>
        <p:nvSpPr>
          <p:cNvPr id="13" name="TextBox 12">
            <a:extLst>
              <a:ext uri="{FF2B5EF4-FFF2-40B4-BE49-F238E27FC236}">
                <a16:creationId xmlns:a16="http://schemas.microsoft.com/office/drawing/2014/main" id="{65FCF732-04F8-3036-F978-E11CDB98A510}"/>
              </a:ext>
            </a:extLst>
          </p:cNvPr>
          <p:cNvSpPr txBox="1"/>
          <p:nvPr/>
        </p:nvSpPr>
        <p:spPr>
          <a:xfrm>
            <a:off x="7076050" y="4093664"/>
            <a:ext cx="4761732" cy="2393198"/>
          </a:xfrm>
          <a:prstGeom prst="rect">
            <a:avLst/>
          </a:prstGeom>
          <a:noFill/>
        </p:spPr>
        <p:txBody>
          <a:bodyPr wrap="square" rtlCol="0">
            <a:spAutoFit/>
          </a:bodyPr>
          <a:lstStyle/>
          <a:p>
            <a:r>
              <a:rPr lang="en-US" sz="2000" b="1" dirty="0">
                <a:ln>
                  <a:solidFill>
                    <a:srgbClr val="92D050"/>
                  </a:solidFill>
                </a:ln>
                <a:solidFill>
                  <a:schemeClr val="accent1"/>
                </a:solidFill>
              </a:rPr>
              <a:t>INSIGHTS:</a:t>
            </a:r>
          </a:p>
          <a:p>
            <a:pPr>
              <a:lnSpc>
                <a:spcPct val="150000"/>
              </a:lnSpc>
            </a:pPr>
            <a:r>
              <a:rPr lang="en-US" sz="1400" dirty="0">
                <a:ln>
                  <a:solidFill>
                    <a:schemeClr val="tx1"/>
                  </a:solidFill>
                </a:ln>
              </a:rPr>
              <a:t>From the chart, Hyderabad domestic visitors keeps decreasing and makes it undeterminable for. This decrease can due to the  district small size and the congestion across the states will be very high, this will makes houses expensive in the district. The projected number of  foreign visitors for 2025 is 662,187. this is by the continuous increments in visitors.</a:t>
            </a:r>
          </a:p>
        </p:txBody>
      </p:sp>
    </p:spTree>
    <p:extLst>
      <p:ext uri="{BB962C8B-B14F-4D97-AF65-F5344CB8AC3E}">
        <p14:creationId xmlns:p14="http://schemas.microsoft.com/office/powerpoint/2010/main" val="3684280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B6193-F9F1-4C54-838F-77350B9FC5DC}"/>
              </a:ext>
            </a:extLst>
          </p:cNvPr>
          <p:cNvSpPr>
            <a:spLocks noGrp="1"/>
          </p:cNvSpPr>
          <p:nvPr>
            <p:ph type="title"/>
          </p:nvPr>
        </p:nvSpPr>
        <p:spPr>
          <a:xfrm>
            <a:off x="831034" y="475129"/>
            <a:ext cx="4130931" cy="573741"/>
          </a:xfrm>
        </p:spPr>
        <p:txBody>
          <a:bodyPr>
            <a:normAutofit fontScale="90000"/>
          </a:bodyPr>
          <a:lstStyle/>
          <a:p>
            <a:r>
              <a:rPr lang="en-US" b="1" dirty="0"/>
              <a:t>INTRODUCTION</a:t>
            </a:r>
          </a:p>
        </p:txBody>
      </p:sp>
      <p:pic>
        <p:nvPicPr>
          <p:cNvPr id="7" name="Picture 6" descr="Woman on top of a hill">
            <a:extLst>
              <a:ext uri="{FF2B5EF4-FFF2-40B4-BE49-F238E27FC236}">
                <a16:creationId xmlns:a16="http://schemas.microsoft.com/office/drawing/2014/main" id="{5B1885B6-720E-4434-8EED-676D134293D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7160" r="1" b="1"/>
          <a:stretch/>
        </p:blipFill>
        <p:spPr>
          <a:xfrm>
            <a:off x="8310622" y="243840"/>
            <a:ext cx="3646837" cy="6377939"/>
          </a:xfrm>
          <a:prstGeom prst="rect">
            <a:avLst/>
          </a:prstGeom>
        </p:spPr>
      </p:pic>
      <p:sp>
        <p:nvSpPr>
          <p:cNvPr id="4" name="Content Placeholder 3">
            <a:extLst>
              <a:ext uri="{FF2B5EF4-FFF2-40B4-BE49-F238E27FC236}">
                <a16:creationId xmlns:a16="http://schemas.microsoft.com/office/drawing/2014/main" id="{93B784CC-CDB1-BF90-BA41-98CC15CF890F}"/>
              </a:ext>
            </a:extLst>
          </p:cNvPr>
          <p:cNvSpPr>
            <a:spLocks noGrp="1"/>
          </p:cNvSpPr>
          <p:nvPr>
            <p:ph idx="1"/>
          </p:nvPr>
        </p:nvSpPr>
        <p:spPr>
          <a:xfrm>
            <a:off x="443753" y="1277470"/>
            <a:ext cx="6589059" cy="4025153"/>
          </a:xfrm>
        </p:spPr>
        <p:txBody>
          <a:bodyPr>
            <a:normAutofit/>
          </a:bodyPr>
          <a:lstStyle/>
          <a:p>
            <a:pPr marL="45720" indent="0" algn="l">
              <a:buNone/>
            </a:pPr>
            <a:r>
              <a:rPr lang="en-US" b="0" i="0" dirty="0">
                <a:solidFill>
                  <a:srgbClr val="131022"/>
                </a:solidFill>
                <a:effectLst/>
                <a:latin typeface="manrope"/>
              </a:rPr>
              <a:t>Telangana is one of India’s leading states, it is located in Southern </a:t>
            </a:r>
            <a:r>
              <a:rPr lang="en-US" dirty="0">
                <a:solidFill>
                  <a:srgbClr val="131022"/>
                </a:solidFill>
                <a:latin typeface="manrope"/>
              </a:rPr>
              <a:t>region of India </a:t>
            </a:r>
            <a:r>
              <a:rPr lang="en-US" b="0" i="0" dirty="0">
                <a:solidFill>
                  <a:srgbClr val="131022"/>
                </a:solidFill>
                <a:effectLst/>
                <a:latin typeface="manrope"/>
              </a:rPr>
              <a:t>and has published its tourism data under its open data policy.</a:t>
            </a:r>
          </a:p>
          <a:p>
            <a:pPr marL="45720" indent="0" algn="l">
              <a:buNone/>
            </a:pPr>
            <a:r>
              <a:rPr lang="en-US" b="0" i="0" dirty="0">
                <a:solidFill>
                  <a:srgbClr val="131022"/>
                </a:solidFill>
                <a:effectLst/>
                <a:latin typeface="manrope"/>
              </a:rPr>
              <a:t>Telangana government wants to increase their revenue by improving administrative operations in the tourism sector.</a:t>
            </a:r>
          </a:p>
          <a:p>
            <a:pPr marL="45720" indent="0" algn="l">
              <a:buNone/>
            </a:pPr>
            <a:r>
              <a:rPr lang="en-US" dirty="0">
                <a:solidFill>
                  <a:srgbClr val="131022"/>
                </a:solidFill>
                <a:latin typeface="manrope"/>
              </a:rPr>
              <a:t>The company has provided data of 3 years of both domestic and foreign visitors.</a:t>
            </a:r>
            <a:br>
              <a:rPr lang="en-US" b="0" i="0" dirty="0">
                <a:solidFill>
                  <a:srgbClr val="131022"/>
                </a:solidFill>
                <a:effectLst/>
                <a:latin typeface="manrope"/>
              </a:rPr>
            </a:br>
            <a:r>
              <a:rPr lang="en-US" b="0" i="0" dirty="0">
                <a:solidFill>
                  <a:srgbClr val="131022"/>
                </a:solidFill>
                <a:effectLst/>
                <a:latin typeface="manrope"/>
              </a:rPr>
              <a:t> </a:t>
            </a:r>
            <a:endParaRPr lang="en-US" dirty="0"/>
          </a:p>
        </p:txBody>
      </p:sp>
      <p:pic>
        <p:nvPicPr>
          <p:cNvPr id="6" name="Picture 2" descr="Telengana State Portal">
            <a:extLst>
              <a:ext uri="{FF2B5EF4-FFF2-40B4-BE49-F238E27FC236}">
                <a16:creationId xmlns:a16="http://schemas.microsoft.com/office/drawing/2014/main" id="{8F187CCA-62CE-EDEA-75FC-10A6D70E65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8317" y="243840"/>
            <a:ext cx="2249142" cy="2249142"/>
          </a:xfrm>
          <a:prstGeom prst="rect">
            <a:avLst/>
          </a:prstGeom>
          <a:noFill/>
          <a:extLst>
            <a:ext uri="{909E8E84-426E-40DD-AFC4-6F175D3DCCD1}">
              <a14:hiddenFill xmlns:a14="http://schemas.microsoft.com/office/drawing/2010/main">
                <a:solidFill>
                  <a:srgbClr val="FFFFFF"/>
                </a:solidFill>
              </a14:hiddenFill>
            </a:ext>
          </a:extLst>
        </p:spPr>
      </p:pic>
      <p:pic>
        <p:nvPicPr>
          <p:cNvPr id="18" name="Audio 17">
            <a:hlinkClick r:id="" action="ppaction://media"/>
            <a:extLst>
              <a:ext uri="{FF2B5EF4-FFF2-40B4-BE49-F238E27FC236}">
                <a16:creationId xmlns:a16="http://schemas.microsoft.com/office/drawing/2014/main" id="{41289E17-CBAF-EBB1-0F70-5B9B0CAA3B3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28474382"/>
      </p:ext>
    </p:extLst>
  </p:cSld>
  <p:clrMapOvr>
    <a:masterClrMapping/>
  </p:clrMapOvr>
  <mc:AlternateContent xmlns:mc="http://schemas.openxmlformats.org/markup-compatibility/2006" xmlns:p14="http://schemas.microsoft.com/office/powerpoint/2010/main">
    <mc:Choice Requires="p14">
      <p:transition spd="slow" p14:dur="2000" advTm="23103"/>
    </mc:Choice>
    <mc:Fallback xmlns="">
      <p:transition spd="slow" advTm="23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698F93-619A-A268-2747-8EB2F98E071D}"/>
              </a:ext>
            </a:extLst>
          </p:cNvPr>
          <p:cNvSpPr txBox="1"/>
          <p:nvPr/>
        </p:nvSpPr>
        <p:spPr>
          <a:xfrm>
            <a:off x="601392" y="541999"/>
            <a:ext cx="6249981" cy="707886"/>
          </a:xfrm>
          <a:prstGeom prst="rect">
            <a:avLst/>
          </a:prstGeom>
          <a:noFill/>
        </p:spPr>
        <p:txBody>
          <a:bodyPr wrap="square">
            <a:spAutoFit/>
          </a:bodyPr>
          <a:lstStyle/>
          <a:p>
            <a:r>
              <a:rPr lang="en-US" sz="2000" b="1" dirty="0">
                <a:solidFill>
                  <a:srgbClr val="000000"/>
                </a:solidFill>
                <a:effectLst/>
                <a:latin typeface="Calibri" panose="020F0502020204030204" pitchFamily="34" charset="0"/>
                <a:ea typeface="Calibri" panose="020F0502020204030204" pitchFamily="34" charset="0"/>
              </a:rPr>
              <a:t>8. ESTIMATE THE PROJECTED REVENUE FOR HYDERABAD IN 2025 BASED ON AVERAGE SPEND PER TOURIST</a:t>
            </a:r>
            <a:endParaRPr lang="en-US" sz="2000" b="1" dirty="0">
              <a:solidFill>
                <a:sysClr val="windowText" lastClr="000000"/>
              </a:solidFill>
              <a:latin typeface="Calibri" panose="020F0502020204030204" pitchFamily="34" charset="0"/>
              <a:cs typeface="Calibri" panose="020F0502020204030204" pitchFamily="34" charset="0"/>
            </a:endParaRPr>
          </a:p>
        </p:txBody>
      </p:sp>
      <p:graphicFrame>
        <p:nvGraphicFramePr>
          <p:cNvPr id="5" name="Content Placeholder 3" descr="Phased Process Graph">
            <a:extLst>
              <a:ext uri="{FF2B5EF4-FFF2-40B4-BE49-F238E27FC236}">
                <a16:creationId xmlns:a16="http://schemas.microsoft.com/office/drawing/2014/main" id="{021E3648-6EC8-1300-E0F1-57B03CDA435E}"/>
              </a:ext>
            </a:extLst>
          </p:cNvPr>
          <p:cNvGraphicFramePr>
            <a:graphicFrameLocks noGrp="1"/>
          </p:cNvGraphicFramePr>
          <p:nvPr>
            <p:ph idx="1"/>
            <p:extLst>
              <p:ext uri="{D42A27DB-BD31-4B8C-83A1-F6EECF244321}">
                <p14:modId xmlns:p14="http://schemas.microsoft.com/office/powerpoint/2010/main" val="4017150942"/>
              </p:ext>
            </p:extLst>
          </p:nvPr>
        </p:nvGraphicFramePr>
        <p:xfrm>
          <a:off x="10612624" y="371139"/>
          <a:ext cx="1225158" cy="1291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a:extLst>
              <a:ext uri="{FF2B5EF4-FFF2-40B4-BE49-F238E27FC236}">
                <a16:creationId xmlns:a16="http://schemas.microsoft.com/office/drawing/2014/main" id="{28C1C577-63FA-267B-8782-BDDC95EE9624}"/>
              </a:ext>
            </a:extLst>
          </p:cNvPr>
          <p:cNvPicPr>
            <a:picLocks noChangeAspect="1"/>
          </p:cNvPicPr>
          <p:nvPr/>
        </p:nvPicPr>
        <p:blipFill>
          <a:blip r:embed="rId7"/>
          <a:stretch>
            <a:fillRect/>
          </a:stretch>
        </p:blipFill>
        <p:spPr>
          <a:xfrm>
            <a:off x="451135" y="1499528"/>
            <a:ext cx="7191375" cy="2114550"/>
          </a:xfrm>
          <a:prstGeom prst="rect">
            <a:avLst/>
          </a:prstGeom>
        </p:spPr>
      </p:pic>
      <p:graphicFrame>
        <p:nvGraphicFramePr>
          <p:cNvPr id="12" name="Chart 11">
            <a:extLst>
              <a:ext uri="{FF2B5EF4-FFF2-40B4-BE49-F238E27FC236}">
                <a16:creationId xmlns:a16="http://schemas.microsoft.com/office/drawing/2014/main" id="{5E8E4978-90E3-5D52-157F-C60D38AD6077}"/>
              </a:ext>
            </a:extLst>
          </p:cNvPr>
          <p:cNvGraphicFramePr>
            <a:graphicFrameLocks/>
          </p:cNvGraphicFramePr>
          <p:nvPr>
            <p:extLst>
              <p:ext uri="{D42A27DB-BD31-4B8C-83A1-F6EECF244321}">
                <p14:modId xmlns:p14="http://schemas.microsoft.com/office/powerpoint/2010/main" val="3101471640"/>
              </p:ext>
            </p:extLst>
          </p:nvPr>
        </p:nvGraphicFramePr>
        <p:xfrm>
          <a:off x="7642510" y="1499528"/>
          <a:ext cx="4195272" cy="2743200"/>
        </p:xfrm>
        <a:graphic>
          <a:graphicData uri="http://schemas.openxmlformats.org/drawingml/2006/chart">
            <c:chart xmlns:c="http://schemas.openxmlformats.org/drawingml/2006/chart" xmlns:r="http://schemas.openxmlformats.org/officeDocument/2006/relationships" r:id="rId8"/>
          </a:graphicData>
        </a:graphic>
      </p:graphicFrame>
      <p:sp>
        <p:nvSpPr>
          <p:cNvPr id="13" name="TextBox 12">
            <a:extLst>
              <a:ext uri="{FF2B5EF4-FFF2-40B4-BE49-F238E27FC236}">
                <a16:creationId xmlns:a16="http://schemas.microsoft.com/office/drawing/2014/main" id="{D9ED89FD-1122-8DB9-92EA-A076AEBA5294}"/>
              </a:ext>
            </a:extLst>
          </p:cNvPr>
          <p:cNvSpPr txBox="1"/>
          <p:nvPr/>
        </p:nvSpPr>
        <p:spPr>
          <a:xfrm>
            <a:off x="7076050" y="4093664"/>
            <a:ext cx="4761732" cy="2167196"/>
          </a:xfrm>
          <a:prstGeom prst="rect">
            <a:avLst/>
          </a:prstGeom>
          <a:noFill/>
        </p:spPr>
        <p:txBody>
          <a:bodyPr wrap="square" rtlCol="0">
            <a:spAutoFit/>
          </a:bodyPr>
          <a:lstStyle/>
          <a:p>
            <a:r>
              <a:rPr lang="en-US" sz="2000" b="1" dirty="0">
                <a:ln>
                  <a:solidFill>
                    <a:srgbClr val="92D050"/>
                  </a:solidFill>
                </a:ln>
                <a:solidFill>
                  <a:schemeClr val="accent1"/>
                </a:solidFill>
              </a:rPr>
              <a:t>INSIGHTS:</a:t>
            </a:r>
          </a:p>
          <a:p>
            <a:pPr>
              <a:lnSpc>
                <a:spcPct val="150000"/>
              </a:lnSpc>
            </a:pPr>
            <a:r>
              <a:rPr lang="en-US" sz="1400" dirty="0">
                <a:ln>
                  <a:solidFill>
                    <a:schemeClr val="tx1"/>
                  </a:solidFill>
                </a:ln>
                <a:latin typeface="Calibri" panose="020F0502020204030204" pitchFamily="34" charset="0"/>
                <a:cs typeface="Calibri" panose="020F0502020204030204" pitchFamily="34" charset="0"/>
              </a:rPr>
              <a:t>From the chart, Hyderabad domestic visitors revenue keeps decreasing and makes it undeterminable for.  The projected number of  foreign visitors  revenue for 2025 is </a:t>
            </a:r>
            <a:r>
              <a:rPr lang="en-US" sz="1800" b="0" i="0" u="none" strike="noStrike" dirty="0">
                <a:solidFill>
                  <a:srgbClr val="000000"/>
                </a:solidFill>
                <a:effectLst/>
                <a:latin typeface="Calibri" panose="020F0502020204030204" pitchFamily="34" charset="0"/>
                <a:cs typeface="Calibri" panose="020F0502020204030204" pitchFamily="34" charset="0"/>
              </a:rPr>
              <a:t> </a:t>
            </a:r>
            <a:r>
              <a:rPr lang="en-US" sz="1800" b="1" i="0" u="none" strike="noStrike" dirty="0">
                <a:solidFill>
                  <a:srgbClr val="000000"/>
                </a:solidFill>
                <a:effectLst/>
                <a:latin typeface="Calibri" panose="020F0502020204030204" pitchFamily="34" charset="0"/>
                <a:cs typeface="Calibri" panose="020F0502020204030204" pitchFamily="34" charset="0"/>
              </a:rPr>
              <a:t>₹3,708,244,400 </a:t>
            </a:r>
            <a:r>
              <a:rPr lang="en-US" sz="1400" dirty="0">
                <a:ln>
                  <a:solidFill>
                    <a:schemeClr val="tx1"/>
                  </a:solidFill>
                </a:ln>
                <a:latin typeface="Calibri" panose="020F0502020204030204" pitchFamily="34" charset="0"/>
                <a:cs typeface="Calibri" panose="020F0502020204030204" pitchFamily="34" charset="0"/>
              </a:rPr>
              <a:t>. This is by the continuous increments in visitors.</a:t>
            </a:r>
          </a:p>
        </p:txBody>
      </p:sp>
    </p:spTree>
    <p:extLst>
      <p:ext uri="{BB962C8B-B14F-4D97-AF65-F5344CB8AC3E}">
        <p14:creationId xmlns:p14="http://schemas.microsoft.com/office/powerpoint/2010/main" val="359139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E4167A02-7EF0-C11B-F02F-A625BB3D9F06}"/>
              </a:ext>
            </a:extLst>
          </p:cNvPr>
          <p:cNvGraphicFramePr>
            <a:graphicFrameLocks/>
          </p:cNvGraphicFramePr>
          <p:nvPr>
            <p:extLst>
              <p:ext uri="{D42A27DB-BD31-4B8C-83A1-F6EECF244321}">
                <p14:modId xmlns:p14="http://schemas.microsoft.com/office/powerpoint/2010/main" val="902120692"/>
              </p:ext>
            </p:extLst>
          </p:nvPr>
        </p:nvGraphicFramePr>
        <p:xfrm>
          <a:off x="4184700" y="1462802"/>
          <a:ext cx="7134226" cy="3932396"/>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ED252367-C3B5-AF16-7457-42A7D3EBE329}"/>
              </a:ext>
            </a:extLst>
          </p:cNvPr>
          <p:cNvSpPr txBox="1"/>
          <p:nvPr/>
        </p:nvSpPr>
        <p:spPr>
          <a:xfrm>
            <a:off x="4626822" y="371139"/>
            <a:ext cx="6249981" cy="400110"/>
          </a:xfrm>
          <a:prstGeom prst="rect">
            <a:avLst/>
          </a:prstGeom>
          <a:noFill/>
        </p:spPr>
        <p:txBody>
          <a:bodyPr wrap="square">
            <a:spAutoFit/>
          </a:bodyPr>
          <a:lstStyle/>
          <a:p>
            <a:r>
              <a:rPr lang="en-US" sz="2000" b="1" dirty="0">
                <a:solidFill>
                  <a:srgbClr val="000000"/>
                </a:solidFill>
                <a:latin typeface="Calibri" panose="020F0502020204030204" pitchFamily="34" charset="0"/>
                <a:ea typeface="Calibri" panose="020F0502020204030204" pitchFamily="34" charset="0"/>
              </a:rPr>
              <a:t>EXTRA</a:t>
            </a:r>
            <a:r>
              <a:rPr lang="en-US" sz="2000" b="1" dirty="0">
                <a:solidFill>
                  <a:srgbClr val="000000"/>
                </a:solidFill>
                <a:effectLst/>
                <a:latin typeface="Calibri" panose="020F0502020204030204" pitchFamily="34" charset="0"/>
                <a:ea typeface="Calibri" panose="020F0502020204030204" pitchFamily="34" charset="0"/>
              </a:rPr>
              <a:t>. ROAD DENSITY OF DISTRICTS  </a:t>
            </a:r>
            <a:endParaRPr lang="en-US" sz="2000" b="1" dirty="0">
              <a:solidFill>
                <a:sysClr val="windowText" lastClr="000000"/>
              </a:solidFill>
              <a:latin typeface="Calibri" panose="020F0502020204030204" pitchFamily="34" charset="0"/>
              <a:cs typeface="Calibri" panose="020F0502020204030204" pitchFamily="34" charset="0"/>
            </a:endParaRPr>
          </a:p>
        </p:txBody>
      </p:sp>
      <p:graphicFrame>
        <p:nvGraphicFramePr>
          <p:cNvPr id="9" name="Content Placeholder 3" descr="Phased Process Graph">
            <a:extLst>
              <a:ext uri="{FF2B5EF4-FFF2-40B4-BE49-F238E27FC236}">
                <a16:creationId xmlns:a16="http://schemas.microsoft.com/office/drawing/2014/main" id="{72434495-63A1-4487-00B1-E677AFECCB66}"/>
              </a:ext>
            </a:extLst>
          </p:cNvPr>
          <p:cNvGraphicFramePr>
            <a:graphicFrameLocks noGrp="1"/>
          </p:cNvGraphicFramePr>
          <p:nvPr>
            <p:ph idx="1"/>
            <p:extLst>
              <p:ext uri="{D42A27DB-BD31-4B8C-83A1-F6EECF244321}">
                <p14:modId xmlns:p14="http://schemas.microsoft.com/office/powerpoint/2010/main" val="989820203"/>
              </p:ext>
            </p:extLst>
          </p:nvPr>
        </p:nvGraphicFramePr>
        <p:xfrm>
          <a:off x="10612624" y="371139"/>
          <a:ext cx="1225158" cy="12912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a:extLst>
              <a:ext uri="{FF2B5EF4-FFF2-40B4-BE49-F238E27FC236}">
                <a16:creationId xmlns:a16="http://schemas.microsoft.com/office/drawing/2014/main" id="{52188EF7-E5E0-1ED7-B4A1-0B603D478342}"/>
              </a:ext>
            </a:extLst>
          </p:cNvPr>
          <p:cNvPicPr>
            <a:picLocks noChangeAspect="1"/>
          </p:cNvPicPr>
          <p:nvPr/>
        </p:nvPicPr>
        <p:blipFill>
          <a:blip r:embed="rId8"/>
          <a:stretch>
            <a:fillRect/>
          </a:stretch>
        </p:blipFill>
        <p:spPr>
          <a:xfrm>
            <a:off x="239664" y="455741"/>
            <a:ext cx="4200525" cy="6115050"/>
          </a:xfrm>
          <a:prstGeom prst="rect">
            <a:avLst/>
          </a:prstGeom>
        </p:spPr>
      </p:pic>
      <p:sp>
        <p:nvSpPr>
          <p:cNvPr id="2" name="TextBox 1">
            <a:extLst>
              <a:ext uri="{FF2B5EF4-FFF2-40B4-BE49-F238E27FC236}">
                <a16:creationId xmlns:a16="http://schemas.microsoft.com/office/drawing/2014/main" id="{8095A0FD-4BD0-1732-69E4-023B13714D13}"/>
              </a:ext>
            </a:extLst>
          </p:cNvPr>
          <p:cNvSpPr txBox="1"/>
          <p:nvPr/>
        </p:nvSpPr>
        <p:spPr>
          <a:xfrm>
            <a:off x="4626822" y="5040311"/>
            <a:ext cx="7134226" cy="1046440"/>
          </a:xfrm>
          <a:prstGeom prst="rect">
            <a:avLst/>
          </a:prstGeom>
          <a:noFill/>
        </p:spPr>
        <p:txBody>
          <a:bodyPr wrap="square" rtlCol="0">
            <a:spAutoFit/>
          </a:bodyPr>
          <a:lstStyle/>
          <a:p>
            <a:r>
              <a:rPr lang="en-US" sz="2000" b="1" dirty="0">
                <a:ln>
                  <a:solidFill>
                    <a:srgbClr val="92D050"/>
                  </a:solidFill>
                </a:ln>
                <a:solidFill>
                  <a:schemeClr val="accent1"/>
                </a:solidFill>
              </a:rPr>
              <a:t>INSIGHTS:</a:t>
            </a:r>
          </a:p>
          <a:p>
            <a:r>
              <a:rPr lang="en-US" sz="1400" dirty="0">
                <a:ln>
                  <a:solidFill>
                    <a:schemeClr val="tx1"/>
                  </a:solidFill>
                </a:ln>
                <a:latin typeface="Calibri" panose="020F0502020204030204" pitchFamily="34" charset="0"/>
                <a:cs typeface="Calibri" panose="020F0502020204030204" pitchFamily="34" charset="0"/>
              </a:rPr>
              <a:t>Road density is an important measure for infrastructure development. Places with high road density have high tourism rate. From the data, Warangal(urban), Hyderabad and </a:t>
            </a:r>
            <a:r>
              <a:rPr lang="en-US" sz="1400" dirty="0" err="1">
                <a:ln>
                  <a:solidFill>
                    <a:schemeClr val="tx1"/>
                  </a:solidFill>
                </a:ln>
                <a:latin typeface="Calibri" panose="020F0502020204030204" pitchFamily="34" charset="0"/>
                <a:cs typeface="Calibri" panose="020F0502020204030204" pitchFamily="34" charset="0"/>
              </a:rPr>
              <a:t>Siddipet</a:t>
            </a:r>
            <a:r>
              <a:rPr lang="en-US" sz="1400" dirty="0">
                <a:ln>
                  <a:solidFill>
                    <a:schemeClr val="tx1"/>
                  </a:solidFill>
                </a:ln>
                <a:latin typeface="Calibri" panose="020F0502020204030204" pitchFamily="34" charset="0"/>
                <a:cs typeface="Calibri" panose="020F0502020204030204" pitchFamily="34" charset="0"/>
              </a:rPr>
              <a:t> have high road density which will attract tourists.</a:t>
            </a:r>
          </a:p>
        </p:txBody>
      </p:sp>
      <p:sp>
        <p:nvSpPr>
          <p:cNvPr id="3" name="TextBox 2">
            <a:extLst>
              <a:ext uri="{FF2B5EF4-FFF2-40B4-BE49-F238E27FC236}">
                <a16:creationId xmlns:a16="http://schemas.microsoft.com/office/drawing/2014/main" id="{7FF3F238-E0CF-08B6-B79E-EF16CF3AABC9}"/>
              </a:ext>
            </a:extLst>
          </p:cNvPr>
          <p:cNvSpPr txBox="1"/>
          <p:nvPr/>
        </p:nvSpPr>
        <p:spPr>
          <a:xfrm>
            <a:off x="1472418" y="6580654"/>
            <a:ext cx="9030582" cy="307777"/>
          </a:xfrm>
          <a:prstGeom prst="rect">
            <a:avLst/>
          </a:prstGeom>
          <a:noFill/>
        </p:spPr>
        <p:txBody>
          <a:bodyPr wrap="square" rtlCol="0">
            <a:spAutoFit/>
          </a:bodyPr>
          <a:lstStyle/>
          <a:p>
            <a:r>
              <a:rPr lang="en-US" sz="1400" dirty="0">
                <a:ln>
                  <a:solidFill>
                    <a:schemeClr val="tx1"/>
                  </a:solidFill>
                </a:ln>
                <a:latin typeface="Calibri" panose="020F0502020204030204" pitchFamily="34" charset="0"/>
                <a:cs typeface="Calibri" panose="020F0502020204030204" pitchFamily="34" charset="0"/>
              </a:rPr>
              <a:t>DATA SOURCE: </a:t>
            </a:r>
            <a:r>
              <a:rPr lang="en-US" sz="1400" dirty="0">
                <a:ln>
                  <a:solidFill>
                    <a:schemeClr val="tx1"/>
                  </a:solidFill>
                </a:ln>
                <a:latin typeface="Calibri" panose="020F0502020204030204" pitchFamily="34" charset="0"/>
                <a:cs typeface="Calibri" panose="020F0502020204030204" pitchFamily="34" charset="0"/>
                <a:hlinkClick r:id="rId9"/>
              </a:rPr>
              <a:t>https://nriol.com/india-statistics/telangana/districts.asp</a:t>
            </a:r>
            <a:r>
              <a:rPr lang="en-US" sz="1400" dirty="0">
                <a:ln>
                  <a:solidFill>
                    <a:schemeClr val="tx1"/>
                  </a:solidFill>
                </a:ln>
                <a:latin typeface="Calibri" panose="020F0502020204030204" pitchFamily="34" charset="0"/>
                <a:cs typeface="Calibri" panose="020F0502020204030204" pitchFamily="34" charset="0"/>
              </a:rPr>
              <a:t>,   &amp;      https://</a:t>
            </a:r>
            <a:r>
              <a:rPr lang="en-US" sz="1400" dirty="0">
                <a:ln>
                  <a:solidFill>
                    <a:schemeClr val="tx1"/>
                  </a:solidFill>
                </a:ln>
                <a:latin typeface="Calibri" panose="020F0502020204030204" pitchFamily="34" charset="0"/>
                <a:cs typeface="Calibri" panose="020F0502020204030204" pitchFamily="34" charset="0"/>
                <a:hlinkClick r:id="rId10"/>
              </a:rPr>
              <a:t>data</a:t>
            </a:r>
            <a:r>
              <a:rPr lang="en-US" sz="1400" dirty="0">
                <a:ln>
                  <a:solidFill>
                    <a:schemeClr val="tx1"/>
                  </a:solidFill>
                </a:ln>
                <a:latin typeface="Calibri" panose="020F0502020204030204" pitchFamily="34" charset="0"/>
                <a:cs typeface="Calibri" panose="020F0502020204030204" pitchFamily="34" charset="0"/>
              </a:rPr>
              <a:t>.telangana.gov.in/</a:t>
            </a:r>
          </a:p>
        </p:txBody>
      </p:sp>
    </p:spTree>
    <p:extLst>
      <p:ext uri="{BB962C8B-B14F-4D97-AF65-F5344CB8AC3E}">
        <p14:creationId xmlns:p14="http://schemas.microsoft.com/office/powerpoint/2010/main" val="1413336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070876-F6D7-5777-040C-DAECF834943A}"/>
              </a:ext>
            </a:extLst>
          </p:cNvPr>
          <p:cNvSpPr txBox="1"/>
          <p:nvPr/>
        </p:nvSpPr>
        <p:spPr>
          <a:xfrm>
            <a:off x="601392" y="541999"/>
            <a:ext cx="6249981" cy="1015663"/>
          </a:xfrm>
          <a:prstGeom prst="rect">
            <a:avLst/>
          </a:prstGeom>
          <a:noFill/>
        </p:spPr>
        <p:txBody>
          <a:bodyPr wrap="square">
            <a:spAutoFit/>
          </a:bodyPr>
          <a:lstStyle/>
          <a:p>
            <a:r>
              <a:rPr lang="en-US" sz="2000" b="1" dirty="0">
                <a:solidFill>
                  <a:srgbClr val="000000"/>
                </a:solidFill>
                <a:effectLst/>
                <a:latin typeface="Calibri" panose="020F0502020204030204" pitchFamily="34" charset="0"/>
                <a:ea typeface="Calibri" panose="020F0502020204030204" pitchFamily="34" charset="0"/>
              </a:rPr>
              <a:t>9. WHICH DISTRICTS HAS THE HIGHEST POTENTIAL FOR TOURISM GROWTH AND WHAT ACTIONS GOVERNMENT CAN TAKE</a:t>
            </a:r>
            <a:endParaRPr lang="en-US" sz="2000" b="1" dirty="0">
              <a:solidFill>
                <a:sysClr val="windowText" lastClr="000000"/>
              </a:solidFill>
              <a:latin typeface="Calibri" panose="020F0502020204030204" pitchFamily="34" charset="0"/>
              <a:cs typeface="Calibri" panose="020F0502020204030204" pitchFamily="34" charset="0"/>
            </a:endParaRPr>
          </a:p>
        </p:txBody>
      </p:sp>
      <p:graphicFrame>
        <p:nvGraphicFramePr>
          <p:cNvPr id="3" name="Content Placeholder 3" descr="Phased Process Graph">
            <a:extLst>
              <a:ext uri="{FF2B5EF4-FFF2-40B4-BE49-F238E27FC236}">
                <a16:creationId xmlns:a16="http://schemas.microsoft.com/office/drawing/2014/main" id="{563A1D59-97C0-B6B6-4326-C3462E9BF7CF}"/>
              </a:ext>
            </a:extLst>
          </p:cNvPr>
          <p:cNvGraphicFramePr>
            <a:graphicFrameLocks/>
          </p:cNvGraphicFramePr>
          <p:nvPr>
            <p:extLst>
              <p:ext uri="{D42A27DB-BD31-4B8C-83A1-F6EECF244321}">
                <p14:modId xmlns:p14="http://schemas.microsoft.com/office/powerpoint/2010/main" val="4237442950"/>
              </p:ext>
            </p:extLst>
          </p:nvPr>
        </p:nvGraphicFramePr>
        <p:xfrm>
          <a:off x="10612624" y="371139"/>
          <a:ext cx="1225158" cy="1291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Table 6">
            <a:extLst>
              <a:ext uri="{FF2B5EF4-FFF2-40B4-BE49-F238E27FC236}">
                <a16:creationId xmlns:a16="http://schemas.microsoft.com/office/drawing/2014/main" id="{402F4CF5-B56C-6F3A-8B85-81B3A1988C49}"/>
              </a:ext>
            </a:extLst>
          </p:cNvPr>
          <p:cNvGraphicFramePr>
            <a:graphicFrameLocks noGrp="1"/>
          </p:cNvGraphicFramePr>
          <p:nvPr>
            <p:extLst>
              <p:ext uri="{D42A27DB-BD31-4B8C-83A1-F6EECF244321}">
                <p14:modId xmlns:p14="http://schemas.microsoft.com/office/powerpoint/2010/main" val="2394712333"/>
              </p:ext>
            </p:extLst>
          </p:nvPr>
        </p:nvGraphicFramePr>
        <p:xfrm>
          <a:off x="239967" y="4499313"/>
          <a:ext cx="6507839" cy="2042160"/>
        </p:xfrm>
        <a:graphic>
          <a:graphicData uri="http://schemas.openxmlformats.org/drawingml/2006/table">
            <a:tbl>
              <a:tblPr>
                <a:tableStyleId>{5C22544A-7EE6-4342-B048-85BDC9FD1C3A}</a:tableStyleId>
              </a:tblPr>
              <a:tblGrid>
                <a:gridCol w="1420578">
                  <a:extLst>
                    <a:ext uri="{9D8B030D-6E8A-4147-A177-3AD203B41FA5}">
                      <a16:colId xmlns:a16="http://schemas.microsoft.com/office/drawing/2014/main" val="3685974869"/>
                    </a:ext>
                  </a:extLst>
                </a:gridCol>
                <a:gridCol w="842290">
                  <a:extLst>
                    <a:ext uri="{9D8B030D-6E8A-4147-A177-3AD203B41FA5}">
                      <a16:colId xmlns:a16="http://schemas.microsoft.com/office/drawing/2014/main" val="1404838495"/>
                    </a:ext>
                  </a:extLst>
                </a:gridCol>
                <a:gridCol w="938670">
                  <a:extLst>
                    <a:ext uri="{9D8B030D-6E8A-4147-A177-3AD203B41FA5}">
                      <a16:colId xmlns:a16="http://schemas.microsoft.com/office/drawing/2014/main" val="933298007"/>
                    </a:ext>
                  </a:extLst>
                </a:gridCol>
                <a:gridCol w="867432">
                  <a:extLst>
                    <a:ext uri="{9D8B030D-6E8A-4147-A177-3AD203B41FA5}">
                      <a16:colId xmlns:a16="http://schemas.microsoft.com/office/drawing/2014/main" val="3446731014"/>
                    </a:ext>
                  </a:extLst>
                </a:gridCol>
                <a:gridCol w="993148">
                  <a:extLst>
                    <a:ext uri="{9D8B030D-6E8A-4147-A177-3AD203B41FA5}">
                      <a16:colId xmlns:a16="http://schemas.microsoft.com/office/drawing/2014/main" val="1310647209"/>
                    </a:ext>
                  </a:extLst>
                </a:gridCol>
                <a:gridCol w="728850">
                  <a:extLst>
                    <a:ext uri="{9D8B030D-6E8A-4147-A177-3AD203B41FA5}">
                      <a16:colId xmlns:a16="http://schemas.microsoft.com/office/drawing/2014/main" val="3739759827"/>
                    </a:ext>
                  </a:extLst>
                </a:gridCol>
                <a:gridCol w="716871">
                  <a:extLst>
                    <a:ext uri="{9D8B030D-6E8A-4147-A177-3AD203B41FA5}">
                      <a16:colId xmlns:a16="http://schemas.microsoft.com/office/drawing/2014/main" val="3288759533"/>
                    </a:ext>
                  </a:extLst>
                </a:gridCol>
              </a:tblGrid>
              <a:tr h="154324">
                <a:tc>
                  <a:txBody>
                    <a:bodyPr/>
                    <a:lstStyle/>
                    <a:p>
                      <a:pPr algn="ctr" fontAlgn="b"/>
                      <a:r>
                        <a:rPr lang="en-US" sz="1400" b="1" u="none" strike="noStrike" dirty="0">
                          <a:effectLst/>
                          <a:latin typeface="Calibri" panose="020F0502020204030204" pitchFamily="34" charset="0"/>
                          <a:cs typeface="Calibri" panose="020F0502020204030204" pitchFamily="34" charset="0"/>
                        </a:rPr>
                        <a:t>DISTRICT</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tc>
                <a:tc>
                  <a:txBody>
                    <a:bodyPr/>
                    <a:lstStyle/>
                    <a:p>
                      <a:pPr algn="ctr" fontAlgn="t"/>
                      <a:r>
                        <a:rPr lang="en-US" sz="1400" b="1" u="none" strike="noStrike" dirty="0">
                          <a:effectLst/>
                          <a:latin typeface="Calibri" panose="020F0502020204030204" pitchFamily="34" charset="0"/>
                          <a:cs typeface="Calibri" panose="020F0502020204030204" pitchFamily="34" charset="0"/>
                        </a:rPr>
                        <a:t>2016</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tc>
                <a:tc>
                  <a:txBody>
                    <a:bodyPr/>
                    <a:lstStyle/>
                    <a:p>
                      <a:pPr algn="ctr" fontAlgn="t"/>
                      <a:r>
                        <a:rPr lang="en-US" sz="1400" b="1" u="none" strike="noStrike" dirty="0">
                          <a:effectLst/>
                          <a:latin typeface="Calibri" panose="020F0502020204030204" pitchFamily="34" charset="0"/>
                          <a:cs typeface="Calibri" panose="020F0502020204030204" pitchFamily="34" charset="0"/>
                        </a:rPr>
                        <a:t>2017</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tc>
                <a:tc>
                  <a:txBody>
                    <a:bodyPr/>
                    <a:lstStyle/>
                    <a:p>
                      <a:pPr algn="ctr" fontAlgn="t"/>
                      <a:r>
                        <a:rPr lang="en-US" sz="1400" b="1" u="none" strike="noStrike">
                          <a:effectLst/>
                          <a:latin typeface="Calibri" panose="020F0502020204030204" pitchFamily="34" charset="0"/>
                          <a:cs typeface="Calibri" panose="020F0502020204030204" pitchFamily="34" charset="0"/>
                        </a:rPr>
                        <a:t>2018</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0" marR="0" marT="0" marB="0"/>
                </a:tc>
                <a:tc>
                  <a:txBody>
                    <a:bodyPr/>
                    <a:lstStyle/>
                    <a:p>
                      <a:pPr algn="ctr" fontAlgn="t"/>
                      <a:r>
                        <a:rPr lang="en-US" sz="1400" b="1" u="none" strike="noStrike">
                          <a:effectLst/>
                          <a:latin typeface="Calibri" panose="020F0502020204030204" pitchFamily="34" charset="0"/>
                          <a:cs typeface="Calibri" panose="020F0502020204030204" pitchFamily="34" charset="0"/>
                        </a:rPr>
                        <a:t>2019</a:t>
                      </a:r>
                      <a:endParaRPr lang="en-US" sz="1400" b="1" i="0" u="none" strike="noStrike">
                        <a:solidFill>
                          <a:srgbClr val="000000"/>
                        </a:solidFill>
                        <a:effectLst/>
                        <a:latin typeface="Calibri" panose="020F0502020204030204" pitchFamily="34" charset="0"/>
                        <a:cs typeface="Calibri" panose="020F0502020204030204" pitchFamily="34" charset="0"/>
                      </a:endParaRPr>
                    </a:p>
                  </a:txBody>
                  <a:tcPr marL="0" marR="0" marT="0" marB="0"/>
                </a:tc>
                <a:tc>
                  <a:txBody>
                    <a:bodyPr/>
                    <a:lstStyle/>
                    <a:p>
                      <a:pPr algn="ctr" fontAlgn="t"/>
                      <a:r>
                        <a:rPr lang="en-US" sz="1400" b="1" u="none" strike="noStrike" dirty="0">
                          <a:effectLst/>
                          <a:latin typeface="Calibri" panose="020F0502020204030204" pitchFamily="34" charset="0"/>
                          <a:cs typeface="Calibri" panose="020F0502020204030204" pitchFamily="34" charset="0"/>
                        </a:rPr>
                        <a:t>2024</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tc>
                <a:tc>
                  <a:txBody>
                    <a:bodyPr/>
                    <a:lstStyle/>
                    <a:p>
                      <a:pPr algn="ctr" fontAlgn="t"/>
                      <a:r>
                        <a:rPr lang="en-US" sz="1400" b="1" u="none" strike="noStrike" dirty="0">
                          <a:effectLst/>
                          <a:latin typeface="Calibri" panose="020F0502020204030204" pitchFamily="34" charset="0"/>
                          <a:cs typeface="Calibri" panose="020F0502020204030204" pitchFamily="34" charset="0"/>
                        </a:rPr>
                        <a:t>2025</a:t>
                      </a:r>
                      <a:endParaRPr lang="en-US" sz="1400" b="1"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tc>
                <a:extLst>
                  <a:ext uri="{0D108BD9-81ED-4DB2-BD59-A6C34878D82A}">
                    <a16:rowId xmlns:a16="http://schemas.microsoft.com/office/drawing/2014/main" val="687368576"/>
                  </a:ext>
                </a:extLst>
              </a:tr>
              <a:tr h="264556">
                <a:tc>
                  <a:txBody>
                    <a:bodyPr/>
                    <a:lstStyle/>
                    <a:p>
                      <a:pPr algn="ctr" fontAlgn="b"/>
                      <a:r>
                        <a:rPr lang="en-US" sz="1200" b="1" u="none" strike="noStrike" dirty="0" err="1">
                          <a:effectLst/>
                          <a:latin typeface="Calibri" panose="020F0502020204030204" pitchFamily="34" charset="0"/>
                          <a:cs typeface="Calibri" panose="020F0502020204030204" pitchFamily="34" charset="0"/>
                        </a:rPr>
                        <a:t>Rajanna</a:t>
                      </a:r>
                      <a:r>
                        <a:rPr lang="en-US" sz="1200" b="1" u="none" strike="noStrike" dirty="0">
                          <a:effectLst/>
                          <a:latin typeface="Calibri" panose="020F0502020204030204" pitchFamily="34" charset="0"/>
                          <a:cs typeface="Calibri" panose="020F0502020204030204" pitchFamily="34" charset="0"/>
                        </a:rPr>
                        <a:t> </a:t>
                      </a:r>
                      <a:r>
                        <a:rPr lang="en-US" sz="1200" b="1" u="none" strike="noStrike" dirty="0" err="1">
                          <a:effectLst/>
                          <a:latin typeface="Calibri" panose="020F0502020204030204" pitchFamily="34" charset="0"/>
                          <a:cs typeface="Calibri" panose="020F0502020204030204" pitchFamily="34" charset="0"/>
                        </a:rPr>
                        <a:t>Sircilla</a:t>
                      </a:r>
                      <a:r>
                        <a:rPr lang="en-US" sz="1200" b="1" u="none" strike="noStrike" dirty="0">
                          <a:effectLst/>
                          <a:latin typeface="Calibri" panose="020F0502020204030204" pitchFamily="34" charset="0"/>
                          <a:cs typeface="Calibri" panose="020F0502020204030204" pitchFamily="34" charset="0"/>
                        </a:rPr>
                        <a:t> </a:t>
                      </a:r>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tc>
                <a:tc>
                  <a:txBody>
                    <a:bodyPr/>
                    <a:lstStyle/>
                    <a:p>
                      <a:pPr algn="ctr" fontAlgn="b"/>
                      <a:r>
                        <a:rPr lang="en-US" sz="1200" b="1" u="none" strike="noStrike">
                          <a:effectLst/>
                          <a:latin typeface="Calibri" panose="020F0502020204030204" pitchFamily="34" charset="0"/>
                          <a:cs typeface="Calibri" panose="020F0502020204030204" pitchFamily="34" charset="0"/>
                        </a:rPr>
                        <a:t>           2,176,801 </a:t>
                      </a:r>
                      <a:endParaRPr lang="en-US" sz="1200" b="1" i="0" u="none" strike="noStrike">
                        <a:solidFill>
                          <a:srgbClr val="000000"/>
                        </a:solidFill>
                        <a:effectLst/>
                        <a:latin typeface="Calibri" panose="020F0502020204030204" pitchFamily="34" charset="0"/>
                        <a:cs typeface="Calibri" panose="020F0502020204030204" pitchFamily="34" charset="0"/>
                      </a:endParaRPr>
                    </a:p>
                  </a:txBody>
                  <a:tcPr marL="0" marR="0" marT="0" marB="0" anchor="b"/>
                </a:tc>
                <a:tc>
                  <a:txBody>
                    <a:bodyPr/>
                    <a:lstStyle/>
                    <a:p>
                      <a:pPr algn="ctr" fontAlgn="b"/>
                      <a:r>
                        <a:rPr lang="en-US" sz="1200" b="1" u="none" strike="noStrike">
                          <a:effectLst/>
                          <a:latin typeface="Calibri" panose="020F0502020204030204" pitchFamily="34" charset="0"/>
                          <a:cs typeface="Calibri" panose="020F0502020204030204" pitchFamily="34" charset="0"/>
                        </a:rPr>
                        <a:t>         11,919,347 </a:t>
                      </a:r>
                      <a:endParaRPr lang="en-US" sz="1200" b="1" i="0" u="none" strike="noStrike">
                        <a:solidFill>
                          <a:srgbClr val="000000"/>
                        </a:solidFill>
                        <a:effectLst/>
                        <a:latin typeface="Calibri" panose="020F0502020204030204" pitchFamily="34" charset="0"/>
                        <a:cs typeface="Calibri" panose="020F0502020204030204" pitchFamily="34" charset="0"/>
                      </a:endParaRPr>
                    </a:p>
                  </a:txBody>
                  <a:tcPr marL="0" marR="0" marT="0" marB="0" anchor="b"/>
                </a:tc>
                <a:tc>
                  <a:txBody>
                    <a:bodyPr/>
                    <a:lstStyle/>
                    <a:p>
                      <a:pPr algn="ctr" fontAlgn="b"/>
                      <a:r>
                        <a:rPr lang="en-US" sz="1200" b="1" u="none" strike="noStrike" dirty="0">
                          <a:effectLst/>
                          <a:latin typeface="Calibri" panose="020F0502020204030204" pitchFamily="34" charset="0"/>
                          <a:cs typeface="Calibri" panose="020F0502020204030204" pitchFamily="34" charset="0"/>
                        </a:rPr>
                        <a:t>         10,834,231 </a:t>
                      </a:r>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tc>
                <a:tc>
                  <a:txBody>
                    <a:bodyPr/>
                    <a:lstStyle/>
                    <a:p>
                      <a:pPr algn="ctr" fontAlgn="b"/>
                      <a:r>
                        <a:rPr lang="en-US" sz="1200" b="1" u="none" strike="noStrike" dirty="0">
                          <a:effectLst/>
                          <a:latin typeface="Calibri" panose="020F0502020204030204" pitchFamily="34" charset="0"/>
                          <a:cs typeface="Calibri" panose="020F0502020204030204" pitchFamily="34" charset="0"/>
                        </a:rPr>
                        <a:t>         16,832,897 </a:t>
                      </a:r>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tc>
                <a:tc>
                  <a:txBody>
                    <a:bodyPr/>
                    <a:lstStyle/>
                    <a:p>
                      <a:pPr algn="ctr" fontAlgn="b"/>
                      <a:r>
                        <a:rPr lang="en-US" sz="1200" b="1" u="none" strike="noStrike" dirty="0">
                          <a:effectLst/>
                          <a:latin typeface="Calibri" panose="020F0502020204030204" pitchFamily="34" charset="0"/>
                          <a:cs typeface="Calibri" panose="020F0502020204030204" pitchFamily="34" charset="0"/>
                        </a:rPr>
                        <a:t>         38,314,881 </a:t>
                      </a:r>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solidFill>
                      <a:srgbClr val="92D050"/>
                    </a:solidFill>
                  </a:tcPr>
                </a:tc>
                <a:tc>
                  <a:txBody>
                    <a:bodyPr/>
                    <a:lstStyle/>
                    <a:p>
                      <a:pPr algn="ctr" fontAlgn="b"/>
                      <a:r>
                        <a:rPr lang="en-US" sz="1200" b="1" u="none" strike="noStrike">
                          <a:effectLst/>
                          <a:latin typeface="Calibri" panose="020F0502020204030204" pitchFamily="34" charset="0"/>
                          <a:cs typeface="Calibri" panose="020F0502020204030204" pitchFamily="34" charset="0"/>
                        </a:rPr>
                        <a:t>           42,603,198 </a:t>
                      </a:r>
                      <a:endParaRPr lang="en-US" sz="1200" b="1" i="0" u="none" strike="noStrike">
                        <a:solidFill>
                          <a:srgbClr val="000000"/>
                        </a:solidFill>
                        <a:effectLst/>
                        <a:latin typeface="Calibri" panose="020F0502020204030204" pitchFamily="34" charset="0"/>
                        <a:cs typeface="Calibri" panose="020F0502020204030204" pitchFamily="34" charset="0"/>
                      </a:endParaRPr>
                    </a:p>
                  </a:txBody>
                  <a:tcPr marL="0" marR="0" marT="0" marB="0" anchor="b">
                    <a:solidFill>
                      <a:srgbClr val="92D050"/>
                    </a:solidFill>
                  </a:tcPr>
                </a:tc>
                <a:extLst>
                  <a:ext uri="{0D108BD9-81ED-4DB2-BD59-A6C34878D82A}">
                    <a16:rowId xmlns:a16="http://schemas.microsoft.com/office/drawing/2014/main" val="3009257887"/>
                  </a:ext>
                </a:extLst>
              </a:tr>
              <a:tr h="264556">
                <a:tc>
                  <a:txBody>
                    <a:bodyPr/>
                    <a:lstStyle/>
                    <a:p>
                      <a:pPr algn="ctr" fontAlgn="b"/>
                      <a:r>
                        <a:rPr lang="en-US" sz="1200" b="1" u="none" strike="noStrike">
                          <a:effectLst/>
                          <a:latin typeface="Calibri" panose="020F0502020204030204" pitchFamily="34" charset="0"/>
                          <a:cs typeface="Calibri" panose="020F0502020204030204" pitchFamily="34" charset="0"/>
                        </a:rPr>
                        <a:t>Bhadradri Kothagudem </a:t>
                      </a:r>
                      <a:endParaRPr lang="en-US" sz="1200" b="1" i="0" u="none" strike="noStrike">
                        <a:solidFill>
                          <a:srgbClr val="000000"/>
                        </a:solidFill>
                        <a:effectLst/>
                        <a:latin typeface="Calibri" panose="020F0502020204030204" pitchFamily="34" charset="0"/>
                        <a:cs typeface="Calibri" panose="020F0502020204030204" pitchFamily="34" charset="0"/>
                      </a:endParaRPr>
                    </a:p>
                  </a:txBody>
                  <a:tcPr marL="0" marR="0" marT="0" marB="0" anchor="b"/>
                </a:tc>
                <a:tc>
                  <a:txBody>
                    <a:bodyPr/>
                    <a:lstStyle/>
                    <a:p>
                      <a:pPr algn="ctr" fontAlgn="b"/>
                      <a:r>
                        <a:rPr lang="en-US" sz="1200" b="1" u="none" strike="noStrike" dirty="0">
                          <a:effectLst/>
                          <a:latin typeface="Calibri" panose="020F0502020204030204" pitchFamily="34" charset="0"/>
                          <a:cs typeface="Calibri" panose="020F0502020204030204" pitchFamily="34" charset="0"/>
                        </a:rPr>
                        <a:t>               889,030 </a:t>
                      </a:r>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tc>
                <a:tc>
                  <a:txBody>
                    <a:bodyPr/>
                    <a:lstStyle/>
                    <a:p>
                      <a:pPr algn="ctr" fontAlgn="b"/>
                      <a:r>
                        <a:rPr lang="en-US" sz="1200" b="1" u="none" strike="noStrike">
                          <a:effectLst/>
                          <a:latin typeface="Calibri" panose="020F0502020204030204" pitchFamily="34" charset="0"/>
                          <a:cs typeface="Calibri" panose="020F0502020204030204" pitchFamily="34" charset="0"/>
                        </a:rPr>
                        <a:t>           4,094,317 </a:t>
                      </a:r>
                      <a:endParaRPr lang="en-US" sz="1200" b="1" i="0" u="none" strike="noStrike">
                        <a:solidFill>
                          <a:srgbClr val="000000"/>
                        </a:solidFill>
                        <a:effectLst/>
                        <a:latin typeface="Calibri" panose="020F0502020204030204" pitchFamily="34" charset="0"/>
                        <a:cs typeface="Calibri" panose="020F0502020204030204" pitchFamily="34" charset="0"/>
                      </a:endParaRPr>
                    </a:p>
                  </a:txBody>
                  <a:tcPr marL="0" marR="0" marT="0" marB="0" anchor="b"/>
                </a:tc>
                <a:tc>
                  <a:txBody>
                    <a:bodyPr/>
                    <a:lstStyle/>
                    <a:p>
                      <a:pPr algn="ctr" fontAlgn="b"/>
                      <a:r>
                        <a:rPr lang="en-US" sz="1200" b="1" u="none" strike="noStrike">
                          <a:effectLst/>
                          <a:latin typeface="Calibri" panose="020F0502020204030204" pitchFamily="34" charset="0"/>
                          <a:cs typeface="Calibri" panose="020F0502020204030204" pitchFamily="34" charset="0"/>
                        </a:rPr>
                        <a:t>           3,799,878 </a:t>
                      </a:r>
                      <a:endParaRPr lang="en-US" sz="1200" b="1" i="0" u="none" strike="noStrike">
                        <a:solidFill>
                          <a:srgbClr val="000000"/>
                        </a:solidFill>
                        <a:effectLst/>
                        <a:latin typeface="Calibri" panose="020F0502020204030204" pitchFamily="34" charset="0"/>
                        <a:cs typeface="Calibri" panose="020F0502020204030204" pitchFamily="34" charset="0"/>
                      </a:endParaRPr>
                    </a:p>
                  </a:txBody>
                  <a:tcPr marL="0" marR="0" marT="0" marB="0" anchor="b"/>
                </a:tc>
                <a:tc>
                  <a:txBody>
                    <a:bodyPr/>
                    <a:lstStyle/>
                    <a:p>
                      <a:pPr algn="ctr" fontAlgn="b"/>
                      <a:r>
                        <a:rPr lang="en-US" sz="1200" b="1" u="none" strike="noStrike">
                          <a:effectLst/>
                          <a:latin typeface="Calibri" panose="020F0502020204030204" pitchFamily="34" charset="0"/>
                          <a:cs typeface="Calibri" panose="020F0502020204030204" pitchFamily="34" charset="0"/>
                        </a:rPr>
                        <a:t>         12,817,737 </a:t>
                      </a:r>
                      <a:endParaRPr lang="en-US" sz="1200" b="1" i="0" u="none" strike="noStrike">
                        <a:solidFill>
                          <a:srgbClr val="000000"/>
                        </a:solidFill>
                        <a:effectLst/>
                        <a:latin typeface="Calibri" panose="020F0502020204030204" pitchFamily="34" charset="0"/>
                        <a:cs typeface="Calibri" panose="020F0502020204030204" pitchFamily="34" charset="0"/>
                      </a:endParaRPr>
                    </a:p>
                  </a:txBody>
                  <a:tcPr marL="0" marR="0" marT="0" marB="0" anchor="b"/>
                </a:tc>
                <a:tc>
                  <a:txBody>
                    <a:bodyPr/>
                    <a:lstStyle/>
                    <a:p>
                      <a:pPr algn="ctr" fontAlgn="b"/>
                      <a:r>
                        <a:rPr lang="en-US" sz="1200" b="1" u="none" strike="noStrike" dirty="0">
                          <a:effectLst/>
                          <a:latin typeface="Calibri" panose="020F0502020204030204" pitchFamily="34" charset="0"/>
                          <a:cs typeface="Calibri" panose="020F0502020204030204" pitchFamily="34" charset="0"/>
                        </a:rPr>
                        <a:t>         28,469,834 </a:t>
                      </a:r>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solidFill>
                      <a:srgbClr val="92D050"/>
                    </a:solidFill>
                  </a:tcPr>
                </a:tc>
                <a:tc>
                  <a:txBody>
                    <a:bodyPr/>
                    <a:lstStyle/>
                    <a:p>
                      <a:pPr algn="ctr" fontAlgn="b"/>
                      <a:r>
                        <a:rPr lang="en-US" sz="1200" b="1" u="none" strike="noStrike">
                          <a:effectLst/>
                          <a:latin typeface="Calibri" panose="020F0502020204030204" pitchFamily="34" charset="0"/>
                          <a:cs typeface="Calibri" panose="020F0502020204030204" pitchFamily="34" charset="0"/>
                        </a:rPr>
                        <a:t>           32,019,002 </a:t>
                      </a:r>
                      <a:endParaRPr lang="en-US" sz="1200" b="1" i="0" u="none" strike="noStrike">
                        <a:solidFill>
                          <a:srgbClr val="000000"/>
                        </a:solidFill>
                        <a:effectLst/>
                        <a:latin typeface="Calibri" panose="020F0502020204030204" pitchFamily="34" charset="0"/>
                        <a:cs typeface="Calibri" panose="020F0502020204030204" pitchFamily="34" charset="0"/>
                      </a:endParaRPr>
                    </a:p>
                  </a:txBody>
                  <a:tcPr marL="0" marR="0" marT="0" marB="0" anchor="b">
                    <a:solidFill>
                      <a:srgbClr val="92D050"/>
                    </a:solidFill>
                  </a:tcPr>
                </a:tc>
                <a:extLst>
                  <a:ext uri="{0D108BD9-81ED-4DB2-BD59-A6C34878D82A}">
                    <a16:rowId xmlns:a16="http://schemas.microsoft.com/office/drawing/2014/main" val="3705396745"/>
                  </a:ext>
                </a:extLst>
              </a:tr>
              <a:tr h="264556">
                <a:tc>
                  <a:txBody>
                    <a:bodyPr/>
                    <a:lstStyle/>
                    <a:p>
                      <a:pPr algn="ctr" fontAlgn="b"/>
                      <a:r>
                        <a:rPr lang="en-US" sz="1200" b="1" u="none" strike="noStrike">
                          <a:effectLst/>
                          <a:latin typeface="Calibri" panose="020F0502020204030204" pitchFamily="34" charset="0"/>
                          <a:cs typeface="Calibri" panose="020F0502020204030204" pitchFamily="34" charset="0"/>
                        </a:rPr>
                        <a:t>Yadadri Bhongir</a:t>
                      </a:r>
                      <a:endParaRPr lang="en-US" sz="1200" b="1" i="0" u="none" strike="noStrike">
                        <a:solidFill>
                          <a:srgbClr val="000000"/>
                        </a:solidFill>
                        <a:effectLst/>
                        <a:latin typeface="Calibri" panose="020F0502020204030204" pitchFamily="34" charset="0"/>
                        <a:cs typeface="Calibri" panose="020F0502020204030204" pitchFamily="34" charset="0"/>
                      </a:endParaRPr>
                    </a:p>
                  </a:txBody>
                  <a:tcPr marL="0" marR="0" marT="0" marB="0" anchor="b"/>
                </a:tc>
                <a:tc>
                  <a:txBody>
                    <a:bodyPr/>
                    <a:lstStyle/>
                    <a:p>
                      <a:pPr algn="ctr" fontAlgn="b"/>
                      <a:r>
                        <a:rPr lang="en-US" sz="1200" b="1" u="none" strike="noStrike" dirty="0">
                          <a:effectLst/>
                          <a:latin typeface="Calibri" panose="020F0502020204030204" pitchFamily="34" charset="0"/>
                          <a:cs typeface="Calibri" panose="020F0502020204030204" pitchFamily="34" charset="0"/>
                        </a:rPr>
                        <a:t>           1,728,600 </a:t>
                      </a:r>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tc>
                <a:tc>
                  <a:txBody>
                    <a:bodyPr/>
                    <a:lstStyle/>
                    <a:p>
                      <a:pPr algn="ctr" fontAlgn="b"/>
                      <a:r>
                        <a:rPr lang="en-US" sz="1200" b="1" u="none" strike="noStrike">
                          <a:effectLst/>
                          <a:latin typeface="Calibri" panose="020F0502020204030204" pitchFamily="34" charset="0"/>
                          <a:cs typeface="Calibri" panose="020F0502020204030204" pitchFamily="34" charset="0"/>
                        </a:rPr>
                        <a:t>           7,001,728 </a:t>
                      </a:r>
                      <a:endParaRPr lang="en-US" sz="1200" b="1" i="0" u="none" strike="noStrike">
                        <a:solidFill>
                          <a:srgbClr val="000000"/>
                        </a:solidFill>
                        <a:effectLst/>
                        <a:latin typeface="Calibri" panose="020F0502020204030204" pitchFamily="34" charset="0"/>
                        <a:cs typeface="Calibri" panose="020F0502020204030204" pitchFamily="34" charset="0"/>
                      </a:endParaRPr>
                    </a:p>
                  </a:txBody>
                  <a:tcPr marL="0" marR="0" marT="0" marB="0" anchor="b"/>
                </a:tc>
                <a:tc>
                  <a:txBody>
                    <a:bodyPr/>
                    <a:lstStyle/>
                    <a:p>
                      <a:pPr algn="ctr" fontAlgn="b"/>
                      <a:r>
                        <a:rPr lang="en-US" sz="1200" b="1" u="none" strike="noStrike">
                          <a:effectLst/>
                          <a:latin typeface="Calibri" panose="020F0502020204030204" pitchFamily="34" charset="0"/>
                          <a:cs typeface="Calibri" panose="020F0502020204030204" pitchFamily="34" charset="0"/>
                        </a:rPr>
                        <a:t>         13,673,378 </a:t>
                      </a:r>
                      <a:endParaRPr lang="en-US" sz="1200" b="1" i="0" u="none" strike="noStrike">
                        <a:solidFill>
                          <a:srgbClr val="000000"/>
                        </a:solidFill>
                        <a:effectLst/>
                        <a:latin typeface="Calibri" panose="020F0502020204030204" pitchFamily="34" charset="0"/>
                        <a:cs typeface="Calibri" panose="020F0502020204030204" pitchFamily="34" charset="0"/>
                      </a:endParaRPr>
                    </a:p>
                  </a:txBody>
                  <a:tcPr marL="0" marR="0" marT="0" marB="0" anchor="b"/>
                </a:tc>
                <a:tc>
                  <a:txBody>
                    <a:bodyPr/>
                    <a:lstStyle/>
                    <a:p>
                      <a:pPr algn="ctr" fontAlgn="b"/>
                      <a:r>
                        <a:rPr lang="en-US" sz="1200" b="1" u="none" strike="noStrike">
                          <a:effectLst/>
                          <a:latin typeface="Calibri" panose="020F0502020204030204" pitchFamily="34" charset="0"/>
                          <a:cs typeface="Calibri" panose="020F0502020204030204" pitchFamily="34" charset="0"/>
                        </a:rPr>
                        <a:t>           4,489,374 </a:t>
                      </a:r>
                      <a:endParaRPr lang="en-US" sz="1200" b="1" i="0" u="none" strike="noStrike">
                        <a:solidFill>
                          <a:srgbClr val="000000"/>
                        </a:solidFill>
                        <a:effectLst/>
                        <a:latin typeface="Calibri" panose="020F0502020204030204" pitchFamily="34" charset="0"/>
                        <a:cs typeface="Calibri" panose="020F0502020204030204" pitchFamily="34" charset="0"/>
                      </a:endParaRPr>
                    </a:p>
                  </a:txBody>
                  <a:tcPr marL="0" marR="0" marT="0" marB="0" anchor="b"/>
                </a:tc>
                <a:tc>
                  <a:txBody>
                    <a:bodyPr/>
                    <a:lstStyle/>
                    <a:p>
                      <a:pPr algn="ctr" fontAlgn="b"/>
                      <a:r>
                        <a:rPr lang="en-US" sz="1200" b="1" u="none" strike="noStrike" dirty="0">
                          <a:effectLst/>
                          <a:latin typeface="Calibri" panose="020F0502020204030204" pitchFamily="34" charset="0"/>
                          <a:cs typeface="Calibri" panose="020F0502020204030204" pitchFamily="34" charset="0"/>
                        </a:rPr>
                        <a:t>         16,443,352 </a:t>
                      </a:r>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solidFill>
                      <a:srgbClr val="92D050"/>
                    </a:solidFill>
                  </a:tcPr>
                </a:tc>
                <a:tc>
                  <a:txBody>
                    <a:bodyPr/>
                    <a:lstStyle/>
                    <a:p>
                      <a:pPr algn="ctr" fontAlgn="b"/>
                      <a:r>
                        <a:rPr lang="en-US" sz="1200" b="1" u="none" strike="noStrike">
                          <a:effectLst/>
                          <a:latin typeface="Calibri" panose="020F0502020204030204" pitchFamily="34" charset="0"/>
                          <a:cs typeface="Calibri" panose="020F0502020204030204" pitchFamily="34" charset="0"/>
                        </a:rPr>
                        <a:t>           17,938,749 </a:t>
                      </a:r>
                      <a:endParaRPr lang="en-US" sz="1200" b="1" i="0" u="none" strike="noStrike">
                        <a:solidFill>
                          <a:srgbClr val="000000"/>
                        </a:solidFill>
                        <a:effectLst/>
                        <a:latin typeface="Calibri" panose="020F0502020204030204" pitchFamily="34" charset="0"/>
                        <a:cs typeface="Calibri" panose="020F0502020204030204" pitchFamily="34" charset="0"/>
                      </a:endParaRPr>
                    </a:p>
                  </a:txBody>
                  <a:tcPr marL="0" marR="0" marT="0" marB="0" anchor="b">
                    <a:solidFill>
                      <a:srgbClr val="92D050"/>
                    </a:solidFill>
                  </a:tcPr>
                </a:tc>
                <a:extLst>
                  <a:ext uri="{0D108BD9-81ED-4DB2-BD59-A6C34878D82A}">
                    <a16:rowId xmlns:a16="http://schemas.microsoft.com/office/drawing/2014/main" val="2344548217"/>
                  </a:ext>
                </a:extLst>
              </a:tr>
              <a:tr h="264556">
                <a:tc>
                  <a:txBody>
                    <a:bodyPr/>
                    <a:lstStyle/>
                    <a:p>
                      <a:pPr algn="ctr" fontAlgn="b"/>
                      <a:r>
                        <a:rPr lang="en-US" sz="1200" b="1" u="none" strike="noStrike">
                          <a:effectLst/>
                          <a:latin typeface="Calibri" panose="020F0502020204030204" pitchFamily="34" charset="0"/>
                          <a:cs typeface="Calibri" panose="020F0502020204030204" pitchFamily="34" charset="0"/>
                        </a:rPr>
                        <a:t>Jayashankar Bhoopalpally</a:t>
                      </a:r>
                      <a:endParaRPr lang="en-US" sz="1200" b="1" i="0" u="none" strike="noStrike">
                        <a:solidFill>
                          <a:srgbClr val="000000"/>
                        </a:solidFill>
                        <a:effectLst/>
                        <a:latin typeface="Calibri" panose="020F0502020204030204" pitchFamily="34" charset="0"/>
                        <a:cs typeface="Calibri" panose="020F0502020204030204" pitchFamily="34" charset="0"/>
                      </a:endParaRPr>
                    </a:p>
                  </a:txBody>
                  <a:tcPr marL="0" marR="0" marT="0" marB="0" anchor="b"/>
                </a:tc>
                <a:tc>
                  <a:txBody>
                    <a:bodyPr/>
                    <a:lstStyle/>
                    <a:p>
                      <a:pPr algn="ctr" fontAlgn="b"/>
                      <a:r>
                        <a:rPr lang="en-US" sz="1200" b="1" u="none" strike="noStrike">
                          <a:effectLst/>
                          <a:latin typeface="Calibri" panose="020F0502020204030204" pitchFamily="34" charset="0"/>
                          <a:cs typeface="Calibri" panose="020F0502020204030204" pitchFamily="34" charset="0"/>
                        </a:rPr>
                        <a:t>               243,486 </a:t>
                      </a:r>
                      <a:endParaRPr lang="en-US" sz="1200" b="1" i="0" u="none" strike="noStrike">
                        <a:solidFill>
                          <a:srgbClr val="000000"/>
                        </a:solidFill>
                        <a:effectLst/>
                        <a:latin typeface="Calibri" panose="020F0502020204030204" pitchFamily="34" charset="0"/>
                        <a:cs typeface="Calibri" panose="020F0502020204030204" pitchFamily="34" charset="0"/>
                      </a:endParaRPr>
                    </a:p>
                  </a:txBody>
                  <a:tcPr marL="0" marR="0" marT="0" marB="0" anchor="b"/>
                </a:tc>
                <a:tc>
                  <a:txBody>
                    <a:bodyPr/>
                    <a:lstStyle/>
                    <a:p>
                      <a:pPr algn="ctr" fontAlgn="b"/>
                      <a:r>
                        <a:rPr lang="en-US" sz="1200" b="1" u="none" strike="noStrike">
                          <a:effectLst/>
                          <a:latin typeface="Calibri" panose="020F0502020204030204" pitchFamily="34" charset="0"/>
                          <a:cs typeface="Calibri" panose="020F0502020204030204" pitchFamily="34" charset="0"/>
                        </a:rPr>
                        <a:t>           1,831,592 </a:t>
                      </a:r>
                      <a:endParaRPr lang="en-US" sz="1200" b="1" i="0" u="none" strike="noStrike">
                        <a:solidFill>
                          <a:srgbClr val="000000"/>
                        </a:solidFill>
                        <a:effectLst/>
                        <a:latin typeface="Calibri" panose="020F0502020204030204" pitchFamily="34" charset="0"/>
                        <a:cs typeface="Calibri" panose="020F0502020204030204" pitchFamily="34" charset="0"/>
                      </a:endParaRPr>
                    </a:p>
                  </a:txBody>
                  <a:tcPr marL="0" marR="0" marT="0" marB="0" anchor="b"/>
                </a:tc>
                <a:tc>
                  <a:txBody>
                    <a:bodyPr/>
                    <a:lstStyle/>
                    <a:p>
                      <a:pPr algn="ctr" fontAlgn="b"/>
                      <a:r>
                        <a:rPr lang="en-US" sz="1200" b="1" u="none" strike="noStrike">
                          <a:effectLst/>
                          <a:latin typeface="Calibri" panose="020F0502020204030204" pitchFamily="34" charset="0"/>
                          <a:cs typeface="Calibri" panose="020F0502020204030204" pitchFamily="34" charset="0"/>
                        </a:rPr>
                        <a:t>         16,896,464 </a:t>
                      </a:r>
                      <a:endParaRPr lang="en-US" sz="1200" b="1" i="0" u="none" strike="noStrike">
                        <a:solidFill>
                          <a:srgbClr val="000000"/>
                        </a:solidFill>
                        <a:effectLst/>
                        <a:latin typeface="Calibri" panose="020F0502020204030204" pitchFamily="34" charset="0"/>
                        <a:cs typeface="Calibri" panose="020F0502020204030204" pitchFamily="34" charset="0"/>
                      </a:endParaRPr>
                    </a:p>
                  </a:txBody>
                  <a:tcPr marL="0" marR="0" marT="0" marB="0" anchor="b"/>
                </a:tc>
                <a:tc>
                  <a:txBody>
                    <a:bodyPr/>
                    <a:lstStyle/>
                    <a:p>
                      <a:pPr algn="ctr" fontAlgn="b"/>
                      <a:r>
                        <a:rPr lang="en-US" sz="1200" b="1" u="none" strike="noStrike">
                          <a:effectLst/>
                          <a:latin typeface="Calibri" panose="020F0502020204030204" pitchFamily="34" charset="0"/>
                          <a:cs typeface="Calibri" panose="020F0502020204030204" pitchFamily="34" charset="0"/>
                        </a:rPr>
                        <a:t>               662,575 </a:t>
                      </a:r>
                      <a:endParaRPr lang="en-US" sz="1200" b="1" i="0" u="none" strike="noStrike">
                        <a:solidFill>
                          <a:srgbClr val="000000"/>
                        </a:solidFill>
                        <a:effectLst/>
                        <a:latin typeface="Calibri" panose="020F0502020204030204" pitchFamily="34" charset="0"/>
                        <a:cs typeface="Calibri" panose="020F0502020204030204" pitchFamily="34" charset="0"/>
                      </a:endParaRPr>
                    </a:p>
                  </a:txBody>
                  <a:tcPr marL="0" marR="0" marT="0" marB="0" anchor="b"/>
                </a:tc>
                <a:tc>
                  <a:txBody>
                    <a:bodyPr/>
                    <a:lstStyle/>
                    <a:p>
                      <a:pPr algn="ctr" fontAlgn="b"/>
                      <a:r>
                        <a:rPr lang="en-US" sz="1200" b="1" u="none" strike="noStrike" dirty="0">
                          <a:effectLst/>
                          <a:latin typeface="Calibri" panose="020F0502020204030204" pitchFamily="34" charset="0"/>
                          <a:cs typeface="Calibri" panose="020F0502020204030204" pitchFamily="34" charset="0"/>
                        </a:rPr>
                        <a:t>         15,517,920 </a:t>
                      </a:r>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solidFill>
                      <a:srgbClr val="92D050"/>
                    </a:solidFill>
                  </a:tcPr>
                </a:tc>
                <a:tc>
                  <a:txBody>
                    <a:bodyPr/>
                    <a:lstStyle/>
                    <a:p>
                      <a:pPr algn="ctr" fontAlgn="b"/>
                      <a:r>
                        <a:rPr lang="en-US" sz="1200" b="1" u="none" strike="noStrike">
                          <a:effectLst/>
                          <a:latin typeface="Calibri" panose="020F0502020204030204" pitchFamily="34" charset="0"/>
                          <a:cs typeface="Calibri" panose="020F0502020204030204" pitchFamily="34" charset="0"/>
                        </a:rPr>
                        <a:t>           17,150,134 </a:t>
                      </a:r>
                      <a:endParaRPr lang="en-US" sz="1200" b="1" i="0" u="none" strike="noStrike">
                        <a:solidFill>
                          <a:srgbClr val="000000"/>
                        </a:solidFill>
                        <a:effectLst/>
                        <a:latin typeface="Calibri" panose="020F0502020204030204" pitchFamily="34" charset="0"/>
                        <a:cs typeface="Calibri" panose="020F0502020204030204" pitchFamily="34" charset="0"/>
                      </a:endParaRPr>
                    </a:p>
                  </a:txBody>
                  <a:tcPr marL="0" marR="0" marT="0" marB="0" anchor="b">
                    <a:solidFill>
                      <a:srgbClr val="92D050"/>
                    </a:solidFill>
                  </a:tcPr>
                </a:tc>
                <a:extLst>
                  <a:ext uri="{0D108BD9-81ED-4DB2-BD59-A6C34878D82A}">
                    <a16:rowId xmlns:a16="http://schemas.microsoft.com/office/drawing/2014/main" val="4106756316"/>
                  </a:ext>
                </a:extLst>
              </a:tr>
              <a:tr h="264556">
                <a:tc>
                  <a:txBody>
                    <a:bodyPr/>
                    <a:lstStyle/>
                    <a:p>
                      <a:pPr algn="ctr" fontAlgn="b"/>
                      <a:r>
                        <a:rPr lang="en-US" sz="1200" b="1" u="none" strike="noStrike" dirty="0" err="1">
                          <a:effectLst/>
                          <a:latin typeface="Calibri" panose="020F0502020204030204" pitchFamily="34" charset="0"/>
                          <a:cs typeface="Calibri" panose="020F0502020204030204" pitchFamily="34" charset="0"/>
                        </a:rPr>
                        <a:t>Sangareddy</a:t>
                      </a:r>
                      <a:r>
                        <a:rPr lang="en-US" sz="1200" b="1" u="none" strike="noStrike" dirty="0">
                          <a:effectLst/>
                          <a:latin typeface="Calibri" panose="020F0502020204030204" pitchFamily="34" charset="0"/>
                          <a:cs typeface="Calibri" panose="020F0502020204030204" pitchFamily="34" charset="0"/>
                        </a:rPr>
                        <a:t> </a:t>
                      </a:r>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tc>
                <a:tc>
                  <a:txBody>
                    <a:bodyPr/>
                    <a:lstStyle/>
                    <a:p>
                      <a:pPr algn="ctr" fontAlgn="b"/>
                      <a:r>
                        <a:rPr lang="en-US" sz="1200" b="1" u="none" strike="noStrike">
                          <a:effectLst/>
                          <a:latin typeface="Calibri" panose="020F0502020204030204" pitchFamily="34" charset="0"/>
                          <a:cs typeface="Calibri" panose="020F0502020204030204" pitchFamily="34" charset="0"/>
                        </a:rPr>
                        <a:t>               778,000 </a:t>
                      </a:r>
                      <a:endParaRPr lang="en-US" sz="1200" b="1" i="0" u="none" strike="noStrike">
                        <a:solidFill>
                          <a:srgbClr val="000000"/>
                        </a:solidFill>
                        <a:effectLst/>
                        <a:latin typeface="Calibri" panose="020F0502020204030204" pitchFamily="34" charset="0"/>
                        <a:cs typeface="Calibri" panose="020F0502020204030204" pitchFamily="34" charset="0"/>
                      </a:endParaRPr>
                    </a:p>
                  </a:txBody>
                  <a:tcPr marL="0" marR="0" marT="0" marB="0" anchor="b"/>
                </a:tc>
                <a:tc>
                  <a:txBody>
                    <a:bodyPr/>
                    <a:lstStyle/>
                    <a:p>
                      <a:pPr algn="ctr" fontAlgn="b"/>
                      <a:r>
                        <a:rPr lang="en-US" sz="1200" b="1" u="none" strike="noStrike">
                          <a:effectLst/>
                          <a:latin typeface="Calibri" panose="020F0502020204030204" pitchFamily="34" charset="0"/>
                          <a:cs typeface="Calibri" panose="020F0502020204030204" pitchFamily="34" charset="0"/>
                        </a:rPr>
                        <a:t>           2,823,450 </a:t>
                      </a:r>
                      <a:endParaRPr lang="en-US" sz="1200" b="1" i="0" u="none" strike="noStrike">
                        <a:solidFill>
                          <a:srgbClr val="000000"/>
                        </a:solidFill>
                        <a:effectLst/>
                        <a:latin typeface="Calibri" panose="020F0502020204030204" pitchFamily="34" charset="0"/>
                        <a:cs typeface="Calibri" panose="020F0502020204030204" pitchFamily="34" charset="0"/>
                      </a:endParaRPr>
                    </a:p>
                  </a:txBody>
                  <a:tcPr marL="0" marR="0" marT="0" marB="0" anchor="b"/>
                </a:tc>
                <a:tc>
                  <a:txBody>
                    <a:bodyPr/>
                    <a:lstStyle/>
                    <a:p>
                      <a:pPr algn="ctr" fontAlgn="b"/>
                      <a:r>
                        <a:rPr lang="en-US" sz="1200" b="1" u="none" strike="noStrike">
                          <a:effectLst/>
                          <a:latin typeface="Calibri" panose="020F0502020204030204" pitchFamily="34" charset="0"/>
                          <a:cs typeface="Calibri" panose="020F0502020204030204" pitchFamily="34" charset="0"/>
                        </a:rPr>
                        <a:t>           2,269,900 </a:t>
                      </a:r>
                      <a:endParaRPr lang="en-US" sz="1200" b="1" i="0" u="none" strike="noStrike">
                        <a:solidFill>
                          <a:srgbClr val="000000"/>
                        </a:solidFill>
                        <a:effectLst/>
                        <a:latin typeface="Calibri" panose="020F0502020204030204" pitchFamily="34" charset="0"/>
                        <a:cs typeface="Calibri" panose="020F0502020204030204" pitchFamily="34" charset="0"/>
                      </a:endParaRPr>
                    </a:p>
                  </a:txBody>
                  <a:tcPr marL="0" marR="0" marT="0" marB="0" anchor="b"/>
                </a:tc>
                <a:tc>
                  <a:txBody>
                    <a:bodyPr/>
                    <a:lstStyle/>
                    <a:p>
                      <a:pPr algn="ctr" fontAlgn="b"/>
                      <a:r>
                        <a:rPr lang="en-US" sz="1200" b="1" u="none" strike="noStrike">
                          <a:effectLst/>
                          <a:latin typeface="Calibri" panose="020F0502020204030204" pitchFamily="34" charset="0"/>
                          <a:cs typeface="Calibri" panose="020F0502020204030204" pitchFamily="34" charset="0"/>
                        </a:rPr>
                        <a:t>           4,553,160 </a:t>
                      </a:r>
                      <a:endParaRPr lang="en-US" sz="1200" b="1" i="0" u="none" strike="noStrike">
                        <a:solidFill>
                          <a:srgbClr val="000000"/>
                        </a:solidFill>
                        <a:effectLst/>
                        <a:latin typeface="Calibri" panose="020F0502020204030204" pitchFamily="34" charset="0"/>
                        <a:cs typeface="Calibri" panose="020F0502020204030204" pitchFamily="34" charset="0"/>
                      </a:endParaRPr>
                    </a:p>
                  </a:txBody>
                  <a:tcPr marL="0" marR="0" marT="0" marB="0" anchor="b"/>
                </a:tc>
                <a:tc>
                  <a:txBody>
                    <a:bodyPr/>
                    <a:lstStyle/>
                    <a:p>
                      <a:pPr algn="ctr" fontAlgn="b"/>
                      <a:r>
                        <a:rPr lang="en-US" sz="1200" b="1" u="none" strike="noStrike" dirty="0">
                          <a:effectLst/>
                          <a:latin typeface="Calibri" panose="020F0502020204030204" pitchFamily="34" charset="0"/>
                          <a:cs typeface="Calibri" panose="020F0502020204030204" pitchFamily="34" charset="0"/>
                        </a:rPr>
                        <a:t>           9,607,882 </a:t>
                      </a:r>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solidFill>
                      <a:srgbClr val="92D050"/>
                    </a:solidFill>
                  </a:tcPr>
                </a:tc>
                <a:tc>
                  <a:txBody>
                    <a:bodyPr/>
                    <a:lstStyle/>
                    <a:p>
                      <a:pPr algn="ctr" fontAlgn="b"/>
                      <a:r>
                        <a:rPr lang="en-US" sz="1200" b="1" u="none" strike="noStrike" dirty="0">
                          <a:effectLst/>
                          <a:latin typeface="Calibri" panose="020F0502020204030204" pitchFamily="34" charset="0"/>
                          <a:cs typeface="Calibri" panose="020F0502020204030204" pitchFamily="34" charset="0"/>
                        </a:rPr>
                        <a:t>           10,685,075 </a:t>
                      </a:r>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solidFill>
                      <a:srgbClr val="92D050"/>
                    </a:solidFill>
                  </a:tcPr>
                </a:tc>
                <a:extLst>
                  <a:ext uri="{0D108BD9-81ED-4DB2-BD59-A6C34878D82A}">
                    <a16:rowId xmlns:a16="http://schemas.microsoft.com/office/drawing/2014/main" val="2445613381"/>
                  </a:ext>
                </a:extLst>
              </a:tr>
            </a:tbl>
          </a:graphicData>
        </a:graphic>
      </p:graphicFrame>
      <p:graphicFrame>
        <p:nvGraphicFramePr>
          <p:cNvPr id="8" name="Chart 7">
            <a:extLst>
              <a:ext uri="{FF2B5EF4-FFF2-40B4-BE49-F238E27FC236}">
                <a16:creationId xmlns:a16="http://schemas.microsoft.com/office/drawing/2014/main" id="{2B8E9A1B-693F-3B12-BB13-06AC6FCF55BC}"/>
              </a:ext>
            </a:extLst>
          </p:cNvPr>
          <p:cNvGraphicFramePr>
            <a:graphicFrameLocks/>
          </p:cNvGraphicFramePr>
          <p:nvPr>
            <p:extLst>
              <p:ext uri="{D42A27DB-BD31-4B8C-83A1-F6EECF244321}">
                <p14:modId xmlns:p14="http://schemas.microsoft.com/office/powerpoint/2010/main" val="4145867602"/>
              </p:ext>
            </p:extLst>
          </p:nvPr>
        </p:nvGraphicFramePr>
        <p:xfrm>
          <a:off x="354218" y="1454435"/>
          <a:ext cx="5302705" cy="3148105"/>
        </p:xfrm>
        <a:graphic>
          <a:graphicData uri="http://schemas.openxmlformats.org/drawingml/2006/chart">
            <c:chart xmlns:c="http://schemas.openxmlformats.org/drawingml/2006/chart" xmlns:r="http://schemas.openxmlformats.org/officeDocument/2006/relationships" r:id="rId7"/>
          </a:graphicData>
        </a:graphic>
      </p:graphicFrame>
      <p:sp>
        <p:nvSpPr>
          <p:cNvPr id="6" name="TextBox 5">
            <a:extLst>
              <a:ext uri="{FF2B5EF4-FFF2-40B4-BE49-F238E27FC236}">
                <a16:creationId xmlns:a16="http://schemas.microsoft.com/office/drawing/2014/main" id="{8368AD97-C5AD-BF11-B07C-75F32C6FC6A6}"/>
              </a:ext>
            </a:extLst>
          </p:cNvPr>
          <p:cNvSpPr txBox="1"/>
          <p:nvPr/>
        </p:nvSpPr>
        <p:spPr>
          <a:xfrm>
            <a:off x="6851373" y="4690710"/>
            <a:ext cx="4761732" cy="1659365"/>
          </a:xfrm>
          <a:prstGeom prst="rect">
            <a:avLst/>
          </a:prstGeom>
          <a:noFill/>
        </p:spPr>
        <p:txBody>
          <a:bodyPr wrap="square" rtlCol="0">
            <a:spAutoFit/>
          </a:bodyPr>
          <a:lstStyle/>
          <a:p>
            <a:r>
              <a:rPr lang="en-US" sz="2000" b="1" dirty="0">
                <a:ln>
                  <a:solidFill>
                    <a:srgbClr val="92D050"/>
                  </a:solidFill>
                </a:ln>
                <a:solidFill>
                  <a:schemeClr val="accent1"/>
                </a:solidFill>
              </a:rPr>
              <a:t>INSIGHTS:</a:t>
            </a:r>
          </a:p>
          <a:p>
            <a:pPr>
              <a:lnSpc>
                <a:spcPct val="150000"/>
              </a:lnSpc>
            </a:pPr>
            <a:r>
              <a:rPr lang="en-US" sz="1400" dirty="0">
                <a:ln>
                  <a:solidFill>
                    <a:schemeClr val="tx1"/>
                  </a:solidFill>
                </a:ln>
              </a:rPr>
              <a:t>Districts with highest predicted tourists in 2025 are: </a:t>
            </a:r>
            <a:r>
              <a:rPr lang="en-US" sz="1400" dirty="0" err="1">
                <a:ln>
                  <a:solidFill>
                    <a:schemeClr val="tx1"/>
                  </a:solidFill>
                </a:ln>
              </a:rPr>
              <a:t>Rajanna</a:t>
            </a:r>
            <a:r>
              <a:rPr lang="en-US" sz="1400" dirty="0">
                <a:ln>
                  <a:solidFill>
                    <a:schemeClr val="tx1"/>
                  </a:solidFill>
                </a:ln>
              </a:rPr>
              <a:t> </a:t>
            </a:r>
            <a:r>
              <a:rPr lang="en-US" sz="1400" dirty="0" err="1">
                <a:ln>
                  <a:solidFill>
                    <a:schemeClr val="tx1"/>
                  </a:solidFill>
                </a:ln>
              </a:rPr>
              <a:t>Sircilla</a:t>
            </a:r>
            <a:r>
              <a:rPr lang="en-US" sz="1400" dirty="0">
                <a:ln>
                  <a:solidFill>
                    <a:schemeClr val="tx1"/>
                  </a:solidFill>
                </a:ln>
              </a:rPr>
              <a:t>, </a:t>
            </a:r>
            <a:r>
              <a:rPr lang="en-US" sz="1400" dirty="0" err="1">
                <a:ln>
                  <a:solidFill>
                    <a:schemeClr val="tx1"/>
                  </a:solidFill>
                </a:ln>
              </a:rPr>
              <a:t>Bhadradri</a:t>
            </a:r>
            <a:r>
              <a:rPr lang="en-US" sz="1400" dirty="0">
                <a:ln>
                  <a:solidFill>
                    <a:schemeClr val="tx1"/>
                  </a:solidFill>
                </a:ln>
              </a:rPr>
              <a:t> </a:t>
            </a:r>
            <a:r>
              <a:rPr lang="en-US" sz="1400" dirty="0" err="1">
                <a:ln>
                  <a:solidFill>
                    <a:schemeClr val="tx1"/>
                  </a:solidFill>
                </a:ln>
              </a:rPr>
              <a:t>Kothagudem</a:t>
            </a:r>
            <a:r>
              <a:rPr lang="en-US" sz="1400" dirty="0">
                <a:ln>
                  <a:solidFill>
                    <a:schemeClr val="tx1"/>
                  </a:solidFill>
                </a:ln>
              </a:rPr>
              <a:t> &amp; </a:t>
            </a:r>
            <a:r>
              <a:rPr lang="en-US" sz="1400" dirty="0" err="1">
                <a:ln>
                  <a:solidFill>
                    <a:schemeClr val="tx1"/>
                  </a:solidFill>
                </a:ln>
              </a:rPr>
              <a:t>Yadadri</a:t>
            </a:r>
            <a:r>
              <a:rPr lang="en-US" sz="1400" dirty="0">
                <a:ln>
                  <a:solidFill>
                    <a:schemeClr val="tx1"/>
                  </a:solidFill>
                </a:ln>
              </a:rPr>
              <a:t>. These districts have the highest potential for tourism growth, they have high annual growth rate in one  between (2016-2019).</a:t>
            </a:r>
          </a:p>
        </p:txBody>
      </p:sp>
      <p:graphicFrame>
        <p:nvGraphicFramePr>
          <p:cNvPr id="10" name="Chart 9">
            <a:extLst>
              <a:ext uri="{FF2B5EF4-FFF2-40B4-BE49-F238E27FC236}">
                <a16:creationId xmlns:a16="http://schemas.microsoft.com/office/drawing/2014/main" id="{55BC6FC9-EE2D-3D9A-9584-88089B982834}"/>
              </a:ext>
            </a:extLst>
          </p:cNvPr>
          <p:cNvGraphicFramePr>
            <a:graphicFrameLocks/>
          </p:cNvGraphicFramePr>
          <p:nvPr>
            <p:extLst>
              <p:ext uri="{D42A27DB-BD31-4B8C-83A1-F6EECF244321}">
                <p14:modId xmlns:p14="http://schemas.microsoft.com/office/powerpoint/2010/main" val="3962698331"/>
              </p:ext>
            </p:extLst>
          </p:nvPr>
        </p:nvGraphicFramePr>
        <p:xfrm>
          <a:off x="6735446" y="1126647"/>
          <a:ext cx="5456554" cy="4013225"/>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776674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0E4A28-E47F-18A3-A069-1B8E0D370BC7}"/>
              </a:ext>
            </a:extLst>
          </p:cNvPr>
          <p:cNvSpPr txBox="1"/>
          <p:nvPr/>
        </p:nvSpPr>
        <p:spPr>
          <a:xfrm>
            <a:off x="601392" y="541999"/>
            <a:ext cx="6249981" cy="1323439"/>
          </a:xfrm>
          <a:prstGeom prst="rect">
            <a:avLst/>
          </a:prstGeom>
          <a:noFill/>
        </p:spPr>
        <p:txBody>
          <a:bodyPr wrap="square">
            <a:spAutoFit/>
          </a:bodyPr>
          <a:lstStyle/>
          <a:p>
            <a:r>
              <a:rPr lang="en-US" sz="2000" b="1" dirty="0">
                <a:solidFill>
                  <a:srgbClr val="000000"/>
                </a:solidFill>
                <a:effectLst/>
                <a:latin typeface="Calibri" panose="020F0502020204030204" pitchFamily="34" charset="0"/>
                <a:ea typeface="Calibri" panose="020F0502020204030204" pitchFamily="34" charset="0"/>
              </a:rPr>
              <a:t>10. CULTURAL / CORPORATE EVENTS TO BOOST TOURISM</a:t>
            </a:r>
            <a:endParaRPr lang="en-US" sz="2000" b="1" dirty="0">
              <a:solidFill>
                <a:srgbClr val="000000"/>
              </a:solidFill>
              <a:latin typeface="Calibri" panose="020F0502020204030204" pitchFamily="34" charset="0"/>
              <a:cs typeface="Calibri" panose="020F0502020204030204" pitchFamily="34" charset="0"/>
            </a:endParaRPr>
          </a:p>
          <a:p>
            <a:r>
              <a:rPr lang="en-US" sz="2000" b="1" dirty="0">
                <a:solidFill>
                  <a:srgbClr val="00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a. </a:t>
            </a:r>
            <a:r>
              <a:rPr lang="en-US" sz="2000" b="1"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Which month(s)?</a:t>
            </a:r>
          </a:p>
          <a:p>
            <a:endParaRPr lang="en-US" sz="2000" b="1" dirty="0">
              <a:solidFill>
                <a:srgbClr val="000000"/>
              </a:solidFill>
              <a:latin typeface="Calibri" panose="020F0502020204030204" pitchFamily="34" charset="0"/>
              <a:cs typeface="Calibri" panose="020F0502020204030204" pitchFamily="34" charset="0"/>
            </a:endParaRPr>
          </a:p>
          <a:p>
            <a:endParaRPr lang="en-US" sz="2000" b="1" dirty="0">
              <a:solidFill>
                <a:sysClr val="windowText" lastClr="000000"/>
              </a:solidFill>
              <a:latin typeface="Calibri" panose="020F0502020204030204" pitchFamily="34" charset="0"/>
              <a:cs typeface="Calibri" panose="020F0502020204030204" pitchFamily="34" charset="0"/>
            </a:endParaRPr>
          </a:p>
        </p:txBody>
      </p:sp>
      <p:graphicFrame>
        <p:nvGraphicFramePr>
          <p:cNvPr id="3" name="Content Placeholder 3" descr="Phased Process Graph">
            <a:extLst>
              <a:ext uri="{FF2B5EF4-FFF2-40B4-BE49-F238E27FC236}">
                <a16:creationId xmlns:a16="http://schemas.microsoft.com/office/drawing/2014/main" id="{17FA741D-65B0-09B2-4FB8-5C4CD0DD10BD}"/>
              </a:ext>
            </a:extLst>
          </p:cNvPr>
          <p:cNvGraphicFramePr>
            <a:graphicFrameLocks/>
          </p:cNvGraphicFramePr>
          <p:nvPr>
            <p:extLst>
              <p:ext uri="{D42A27DB-BD31-4B8C-83A1-F6EECF244321}">
                <p14:modId xmlns:p14="http://schemas.microsoft.com/office/powerpoint/2010/main" val="208836178"/>
              </p:ext>
            </p:extLst>
          </p:nvPr>
        </p:nvGraphicFramePr>
        <p:xfrm>
          <a:off x="10612624" y="371139"/>
          <a:ext cx="1225158" cy="1291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77E99055-2ECB-E92C-D37A-74DAF6EB2A10}"/>
              </a:ext>
            </a:extLst>
          </p:cNvPr>
          <p:cNvPicPr>
            <a:picLocks noChangeAspect="1"/>
          </p:cNvPicPr>
          <p:nvPr/>
        </p:nvPicPr>
        <p:blipFill>
          <a:blip r:embed="rId7"/>
          <a:stretch>
            <a:fillRect/>
          </a:stretch>
        </p:blipFill>
        <p:spPr>
          <a:xfrm>
            <a:off x="601392" y="3714211"/>
            <a:ext cx="1986099" cy="2601790"/>
          </a:xfrm>
          <a:prstGeom prst="rect">
            <a:avLst/>
          </a:prstGeom>
        </p:spPr>
      </p:pic>
      <p:pic>
        <p:nvPicPr>
          <p:cNvPr id="10" name="Picture 9">
            <a:extLst>
              <a:ext uri="{FF2B5EF4-FFF2-40B4-BE49-F238E27FC236}">
                <a16:creationId xmlns:a16="http://schemas.microsoft.com/office/drawing/2014/main" id="{B2B66439-E18F-5C8F-E654-CE0DFEF0B03B}"/>
              </a:ext>
            </a:extLst>
          </p:cNvPr>
          <p:cNvPicPr>
            <a:picLocks noChangeAspect="1"/>
          </p:cNvPicPr>
          <p:nvPr/>
        </p:nvPicPr>
        <p:blipFill>
          <a:blip r:embed="rId8"/>
          <a:stretch>
            <a:fillRect/>
          </a:stretch>
        </p:blipFill>
        <p:spPr>
          <a:xfrm>
            <a:off x="9588562" y="3671136"/>
            <a:ext cx="1846676" cy="2687940"/>
          </a:xfrm>
          <a:prstGeom prst="rect">
            <a:avLst/>
          </a:prstGeom>
        </p:spPr>
      </p:pic>
      <p:graphicFrame>
        <p:nvGraphicFramePr>
          <p:cNvPr id="11" name="Chart 10">
            <a:extLst>
              <a:ext uri="{FF2B5EF4-FFF2-40B4-BE49-F238E27FC236}">
                <a16:creationId xmlns:a16="http://schemas.microsoft.com/office/drawing/2014/main" id="{453FBE21-E46F-BDB5-9699-BCE685D6BC72}"/>
              </a:ext>
            </a:extLst>
          </p:cNvPr>
          <p:cNvGraphicFramePr>
            <a:graphicFrameLocks/>
          </p:cNvGraphicFramePr>
          <p:nvPr>
            <p:extLst>
              <p:ext uri="{D42A27DB-BD31-4B8C-83A1-F6EECF244321}">
                <p14:modId xmlns:p14="http://schemas.microsoft.com/office/powerpoint/2010/main" val="1736429129"/>
              </p:ext>
            </p:extLst>
          </p:nvPr>
        </p:nvGraphicFramePr>
        <p:xfrm>
          <a:off x="1406654" y="1105583"/>
          <a:ext cx="4200855" cy="2808849"/>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2" name="Chart 11">
            <a:extLst>
              <a:ext uri="{FF2B5EF4-FFF2-40B4-BE49-F238E27FC236}">
                <a16:creationId xmlns:a16="http://schemas.microsoft.com/office/drawing/2014/main" id="{261FD4A9-BBB0-7774-C5BF-32CB29F2DD86}"/>
              </a:ext>
            </a:extLst>
          </p:cNvPr>
          <p:cNvGraphicFramePr>
            <a:graphicFrameLocks/>
          </p:cNvGraphicFramePr>
          <p:nvPr>
            <p:extLst>
              <p:ext uri="{D42A27DB-BD31-4B8C-83A1-F6EECF244321}">
                <p14:modId xmlns:p14="http://schemas.microsoft.com/office/powerpoint/2010/main" val="3899986848"/>
              </p:ext>
            </p:extLst>
          </p:nvPr>
        </p:nvGraphicFramePr>
        <p:xfrm>
          <a:off x="5415993" y="1105583"/>
          <a:ext cx="4313653" cy="3122405"/>
        </p:xfrm>
        <a:graphic>
          <a:graphicData uri="http://schemas.openxmlformats.org/drawingml/2006/chart">
            <c:chart xmlns:c="http://schemas.openxmlformats.org/drawingml/2006/chart" xmlns:r="http://schemas.openxmlformats.org/officeDocument/2006/relationships" r:id="rId10"/>
          </a:graphicData>
        </a:graphic>
      </p:graphicFrame>
      <p:sp>
        <p:nvSpPr>
          <p:cNvPr id="4" name="TextBox 3">
            <a:extLst>
              <a:ext uri="{FF2B5EF4-FFF2-40B4-BE49-F238E27FC236}">
                <a16:creationId xmlns:a16="http://schemas.microsoft.com/office/drawing/2014/main" id="{AB30D3A6-51B1-90A3-60A8-A643C51AF178}"/>
              </a:ext>
            </a:extLst>
          </p:cNvPr>
          <p:cNvSpPr txBox="1"/>
          <p:nvPr/>
        </p:nvSpPr>
        <p:spPr>
          <a:xfrm>
            <a:off x="4055637" y="4227988"/>
            <a:ext cx="4761732" cy="2305696"/>
          </a:xfrm>
          <a:prstGeom prst="rect">
            <a:avLst/>
          </a:prstGeom>
          <a:noFill/>
        </p:spPr>
        <p:txBody>
          <a:bodyPr wrap="square" rtlCol="0">
            <a:spAutoFit/>
          </a:bodyPr>
          <a:lstStyle/>
          <a:p>
            <a:r>
              <a:rPr lang="en-US" sz="2000" b="1" dirty="0">
                <a:ln>
                  <a:solidFill>
                    <a:srgbClr val="92D050"/>
                  </a:solidFill>
                </a:ln>
                <a:solidFill>
                  <a:schemeClr val="accent1"/>
                </a:solidFill>
              </a:rPr>
              <a:t>INSIGHTS:</a:t>
            </a:r>
          </a:p>
          <a:p>
            <a:pPr>
              <a:lnSpc>
                <a:spcPct val="150000"/>
              </a:lnSpc>
            </a:pPr>
            <a:r>
              <a:rPr lang="en-US" sz="1400" dirty="0">
                <a:ln>
                  <a:solidFill>
                    <a:schemeClr val="tx1"/>
                  </a:solidFill>
                </a:ln>
              </a:rPr>
              <a:t>The top 6 months for organizing events are highlighted for both domestic and foreign. December, February and January are best months to organize events for all. Also, June is a month where events can be organized to boost tourism as people are much there during the period for the celebration Telangana formation.</a:t>
            </a:r>
          </a:p>
        </p:txBody>
      </p:sp>
    </p:spTree>
    <p:extLst>
      <p:ext uri="{BB962C8B-B14F-4D97-AF65-F5344CB8AC3E}">
        <p14:creationId xmlns:p14="http://schemas.microsoft.com/office/powerpoint/2010/main" val="2559481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A49A7-ABD0-8D74-9D68-9C4352D5C724}"/>
              </a:ext>
            </a:extLst>
          </p:cNvPr>
          <p:cNvSpPr txBox="1"/>
          <p:nvPr/>
        </p:nvSpPr>
        <p:spPr>
          <a:xfrm>
            <a:off x="601392" y="541999"/>
            <a:ext cx="6249981" cy="2475549"/>
          </a:xfrm>
          <a:prstGeom prst="rect">
            <a:avLst/>
          </a:prstGeom>
          <a:noFill/>
        </p:spPr>
        <p:txBody>
          <a:bodyPr wrap="square">
            <a:spAutoFit/>
          </a:bodyPr>
          <a:lstStyle/>
          <a:p>
            <a:r>
              <a:rPr lang="en-US" sz="2000" b="1" dirty="0">
                <a:solidFill>
                  <a:srgbClr val="000000"/>
                </a:solidFill>
                <a:effectLst/>
                <a:latin typeface="Calibri" panose="020F0502020204030204" pitchFamily="34" charset="0"/>
                <a:ea typeface="Calibri" panose="020F0502020204030204" pitchFamily="34" charset="0"/>
              </a:rPr>
              <a:t>10. CULTURAL / CORPORATE EVENTS TO BOOST TOURISM</a:t>
            </a:r>
            <a:endParaRPr lang="en-US" sz="2000" b="1" dirty="0">
              <a:solidFill>
                <a:srgbClr val="000000"/>
              </a:solidFill>
              <a:latin typeface="Calibri" panose="020F0502020204030204" pitchFamily="34" charset="0"/>
              <a:cs typeface="Calibri" panose="020F0502020204030204" pitchFamily="34" charset="0"/>
            </a:endParaRPr>
          </a:p>
          <a:p>
            <a:pPr algn="just" fontAlgn="base">
              <a:lnSpc>
                <a:spcPct val="108000"/>
              </a:lnSpc>
              <a:spcAft>
                <a:spcPts val="3140"/>
              </a:spcAft>
              <a:buClr>
                <a:srgbClr val="000000"/>
              </a:buClr>
              <a:buSzPts val="1600"/>
            </a:pPr>
            <a:r>
              <a:rPr lang="en-US" sz="2000" b="1" dirty="0">
                <a:solidFill>
                  <a:srgbClr val="00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b. </a:t>
            </a:r>
            <a:r>
              <a:rPr lang="en-US" sz="1800" b="1"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What kind of events the government can conduct?</a:t>
            </a:r>
          </a:p>
          <a:p>
            <a:pPr marR="0" lvl="0" algn="just" fontAlgn="base">
              <a:lnSpc>
                <a:spcPct val="108000"/>
              </a:lnSpc>
              <a:spcBef>
                <a:spcPts val="0"/>
              </a:spcBef>
              <a:spcAft>
                <a:spcPts val="3140"/>
              </a:spcAft>
              <a:buClr>
                <a:srgbClr val="000000"/>
              </a:buClr>
              <a:buSzPts val="1600"/>
            </a:pPr>
            <a:endParaRPr lang="en-US" sz="2000" b="1"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p>
            <a:endParaRPr lang="en-US" sz="2000" b="1" dirty="0">
              <a:solidFill>
                <a:srgbClr val="000000"/>
              </a:solidFill>
              <a:latin typeface="Calibri" panose="020F0502020204030204" pitchFamily="34" charset="0"/>
              <a:cs typeface="Calibri" panose="020F0502020204030204" pitchFamily="34" charset="0"/>
            </a:endParaRPr>
          </a:p>
          <a:p>
            <a:endParaRPr lang="en-US" sz="2000" b="1" dirty="0">
              <a:solidFill>
                <a:sysClr val="windowText" lastClr="000000"/>
              </a:solidFill>
              <a:latin typeface="Calibri" panose="020F0502020204030204" pitchFamily="34" charset="0"/>
              <a:cs typeface="Calibri" panose="020F0502020204030204" pitchFamily="34" charset="0"/>
            </a:endParaRPr>
          </a:p>
        </p:txBody>
      </p:sp>
      <p:graphicFrame>
        <p:nvGraphicFramePr>
          <p:cNvPr id="3" name="Content Placeholder 3" descr="Phased Process Graph">
            <a:extLst>
              <a:ext uri="{FF2B5EF4-FFF2-40B4-BE49-F238E27FC236}">
                <a16:creationId xmlns:a16="http://schemas.microsoft.com/office/drawing/2014/main" id="{A3635063-628F-961F-7172-F03846008C29}"/>
              </a:ext>
            </a:extLst>
          </p:cNvPr>
          <p:cNvGraphicFramePr>
            <a:graphicFrameLocks/>
          </p:cNvGraphicFramePr>
          <p:nvPr>
            <p:extLst>
              <p:ext uri="{D42A27DB-BD31-4B8C-83A1-F6EECF244321}">
                <p14:modId xmlns:p14="http://schemas.microsoft.com/office/powerpoint/2010/main" val="1965413882"/>
              </p:ext>
            </p:extLst>
          </p:nvPr>
        </p:nvGraphicFramePr>
        <p:xfrm>
          <a:off x="10612624" y="371139"/>
          <a:ext cx="1225158" cy="1291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16C323AC-ED7C-071C-CDCD-40DC2E1261E2}"/>
              </a:ext>
            </a:extLst>
          </p:cNvPr>
          <p:cNvSpPr txBox="1"/>
          <p:nvPr/>
        </p:nvSpPr>
        <p:spPr>
          <a:xfrm>
            <a:off x="728870" y="1339268"/>
            <a:ext cx="5367130" cy="646331"/>
          </a:xfrm>
          <a:prstGeom prst="rect">
            <a:avLst/>
          </a:prstGeom>
          <a:noFill/>
        </p:spPr>
        <p:txBody>
          <a:bodyPr wrap="square" rtlCol="0">
            <a:spAutoFit/>
          </a:bodyPr>
          <a:lstStyle/>
          <a:p>
            <a:r>
              <a:rPr lang="en-US" dirty="0"/>
              <a:t>The government can support and promote the following events :</a:t>
            </a:r>
          </a:p>
        </p:txBody>
      </p:sp>
      <p:graphicFrame>
        <p:nvGraphicFramePr>
          <p:cNvPr id="5" name="Table 5">
            <a:extLst>
              <a:ext uri="{FF2B5EF4-FFF2-40B4-BE49-F238E27FC236}">
                <a16:creationId xmlns:a16="http://schemas.microsoft.com/office/drawing/2014/main" id="{2B58B7BF-EE4F-369F-1856-9E432C2D79B5}"/>
              </a:ext>
            </a:extLst>
          </p:cNvPr>
          <p:cNvGraphicFramePr>
            <a:graphicFrameLocks noGrp="1"/>
          </p:cNvGraphicFramePr>
          <p:nvPr>
            <p:extLst>
              <p:ext uri="{D42A27DB-BD31-4B8C-83A1-F6EECF244321}">
                <p14:modId xmlns:p14="http://schemas.microsoft.com/office/powerpoint/2010/main" val="2921632775"/>
              </p:ext>
            </p:extLst>
          </p:nvPr>
        </p:nvGraphicFramePr>
        <p:xfrm>
          <a:off x="1205948" y="1959095"/>
          <a:ext cx="8958468" cy="4663769"/>
        </p:xfrm>
        <a:graphic>
          <a:graphicData uri="http://schemas.openxmlformats.org/drawingml/2006/table">
            <a:tbl>
              <a:tblPr firstRow="1" bandRow="1">
                <a:tableStyleId>{5C22544A-7EE6-4342-B048-85BDC9FD1C3A}</a:tableStyleId>
              </a:tblPr>
              <a:tblGrid>
                <a:gridCol w="1762890">
                  <a:extLst>
                    <a:ext uri="{9D8B030D-6E8A-4147-A177-3AD203B41FA5}">
                      <a16:colId xmlns:a16="http://schemas.microsoft.com/office/drawing/2014/main" val="3648158438"/>
                    </a:ext>
                  </a:extLst>
                </a:gridCol>
                <a:gridCol w="1722432">
                  <a:extLst>
                    <a:ext uri="{9D8B030D-6E8A-4147-A177-3AD203B41FA5}">
                      <a16:colId xmlns:a16="http://schemas.microsoft.com/office/drawing/2014/main" val="4034894321"/>
                    </a:ext>
                  </a:extLst>
                </a:gridCol>
                <a:gridCol w="5473146">
                  <a:extLst>
                    <a:ext uri="{9D8B030D-6E8A-4147-A177-3AD203B41FA5}">
                      <a16:colId xmlns:a16="http://schemas.microsoft.com/office/drawing/2014/main" val="11156877"/>
                    </a:ext>
                  </a:extLst>
                </a:gridCol>
              </a:tblGrid>
              <a:tr h="291437">
                <a:tc>
                  <a:txBody>
                    <a:bodyPr/>
                    <a:lstStyle/>
                    <a:p>
                      <a:pPr algn="ctr"/>
                      <a:r>
                        <a:rPr lang="en-US" sz="1400" dirty="0"/>
                        <a:t>Festival</a:t>
                      </a:r>
                    </a:p>
                  </a:txBody>
                  <a:tcPr/>
                </a:tc>
                <a:tc>
                  <a:txBody>
                    <a:bodyPr/>
                    <a:lstStyle/>
                    <a:p>
                      <a:pPr algn="ctr"/>
                      <a:r>
                        <a:rPr lang="en-US" sz="1400" dirty="0"/>
                        <a:t>Month</a:t>
                      </a:r>
                    </a:p>
                  </a:txBody>
                  <a:tcPr/>
                </a:tc>
                <a:tc>
                  <a:txBody>
                    <a:bodyPr/>
                    <a:lstStyle/>
                    <a:p>
                      <a:pPr algn="ctr"/>
                      <a:r>
                        <a:rPr lang="en-US" sz="1100" dirty="0">
                          <a:latin typeface="Calibri" panose="020F0502020204030204" pitchFamily="34" charset="0"/>
                          <a:cs typeface="Calibri" panose="020F0502020204030204" pitchFamily="34" charset="0"/>
                        </a:rPr>
                        <a:t>HOW</a:t>
                      </a:r>
                    </a:p>
                  </a:txBody>
                  <a:tcPr/>
                </a:tc>
                <a:extLst>
                  <a:ext uri="{0D108BD9-81ED-4DB2-BD59-A6C34878D82A}">
                    <a16:rowId xmlns:a16="http://schemas.microsoft.com/office/drawing/2014/main" val="1233010777"/>
                  </a:ext>
                </a:extLst>
              </a:tr>
              <a:tr h="430750">
                <a:tc>
                  <a:txBody>
                    <a:bodyPr/>
                    <a:lstStyle/>
                    <a:p>
                      <a:r>
                        <a:rPr lang="en-US" sz="1400" dirty="0"/>
                        <a:t>Bathukamma festival</a:t>
                      </a:r>
                    </a:p>
                  </a:txBody>
                  <a:tcPr/>
                </a:tc>
                <a:tc>
                  <a:txBody>
                    <a:bodyPr/>
                    <a:lstStyle/>
                    <a:p>
                      <a:r>
                        <a:rPr lang="en-US" sz="1400" dirty="0"/>
                        <a:t>September-October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Show case Telangana culture through programs or competitions and allow both domestic and foreign talents be dramatized. </a:t>
                      </a:r>
                    </a:p>
                  </a:txBody>
                  <a:tcPr/>
                </a:tc>
                <a:extLst>
                  <a:ext uri="{0D108BD9-81ED-4DB2-BD59-A6C34878D82A}">
                    <a16:rowId xmlns:a16="http://schemas.microsoft.com/office/drawing/2014/main" val="3769815380"/>
                  </a:ext>
                </a:extLst>
              </a:tr>
              <a:tr h="416827">
                <a:tc>
                  <a:txBody>
                    <a:bodyPr/>
                    <a:lstStyle/>
                    <a:p>
                      <a:r>
                        <a:rPr lang="en-US" sz="1400" dirty="0" err="1"/>
                        <a:t>Bonalu</a:t>
                      </a:r>
                      <a:r>
                        <a:rPr lang="en-US" sz="1400" dirty="0"/>
                        <a:t> festival</a:t>
                      </a:r>
                    </a:p>
                  </a:txBody>
                  <a:tcPr/>
                </a:tc>
                <a:tc>
                  <a:txBody>
                    <a:bodyPr/>
                    <a:lstStyle/>
                    <a:p>
                      <a:r>
                        <a:rPr lang="en-US" sz="1400" dirty="0"/>
                        <a:t>June-August </a:t>
                      </a:r>
                    </a:p>
                  </a:txBody>
                  <a:tcPr/>
                </a:tc>
                <a:tc>
                  <a:txBody>
                    <a:bodyPr/>
                    <a:lstStyle/>
                    <a:p>
                      <a:r>
                        <a:rPr lang="en-US" sz="1200" dirty="0">
                          <a:latin typeface="Calibri" panose="020F0502020204030204" pitchFamily="34" charset="0"/>
                          <a:cs typeface="Calibri" panose="020F0502020204030204" pitchFamily="34" charset="0"/>
                        </a:rPr>
                        <a:t>Show case Telangana culture through programs or competitions and allow both domestic and foreign talents be dramatized. </a:t>
                      </a:r>
                    </a:p>
                  </a:txBody>
                  <a:tcPr/>
                </a:tc>
                <a:extLst>
                  <a:ext uri="{0D108BD9-81ED-4DB2-BD59-A6C34878D82A}">
                    <a16:rowId xmlns:a16="http://schemas.microsoft.com/office/drawing/2014/main" val="1706946531"/>
                  </a:ext>
                </a:extLst>
              </a:tr>
              <a:tr h="354736">
                <a:tc>
                  <a:txBody>
                    <a:bodyPr/>
                    <a:lstStyle/>
                    <a:p>
                      <a:r>
                        <a:rPr lang="en-US" sz="1400" dirty="0"/>
                        <a:t>Holi festival</a:t>
                      </a:r>
                    </a:p>
                  </a:txBody>
                  <a:tcPr/>
                </a:tc>
                <a:tc>
                  <a:txBody>
                    <a:bodyPr/>
                    <a:lstStyle/>
                    <a:p>
                      <a:r>
                        <a:rPr lang="en-US" sz="1400" dirty="0"/>
                        <a:t>March</a:t>
                      </a:r>
                    </a:p>
                  </a:txBody>
                  <a:tcPr/>
                </a:tc>
                <a:tc>
                  <a:txBody>
                    <a:bodyPr/>
                    <a:lstStyle/>
                    <a:p>
                      <a:r>
                        <a:rPr lang="en-US" sz="1200" dirty="0">
                          <a:latin typeface="Calibri" panose="020F0502020204030204" pitchFamily="34" charset="0"/>
                          <a:cs typeface="Calibri" panose="020F0502020204030204" pitchFamily="34" charset="0"/>
                        </a:rPr>
                        <a:t>Also know as festival of colors. The government can provide financial assistance</a:t>
                      </a:r>
                    </a:p>
                  </a:txBody>
                  <a:tcPr/>
                </a:tc>
                <a:extLst>
                  <a:ext uri="{0D108BD9-81ED-4DB2-BD59-A6C34878D82A}">
                    <a16:rowId xmlns:a16="http://schemas.microsoft.com/office/drawing/2014/main" val="2223128423"/>
                  </a:ext>
                </a:extLst>
              </a:tr>
              <a:tr h="494097">
                <a:tc>
                  <a:txBody>
                    <a:bodyPr/>
                    <a:lstStyle/>
                    <a:p>
                      <a:r>
                        <a:rPr lang="en-US" sz="1400" dirty="0"/>
                        <a:t>Sankranti</a:t>
                      </a:r>
                    </a:p>
                  </a:txBody>
                  <a:tcPr/>
                </a:tc>
                <a:tc>
                  <a:txBody>
                    <a:bodyPr/>
                    <a:lstStyle/>
                    <a:p>
                      <a:r>
                        <a:rPr lang="en-US" sz="1400" dirty="0"/>
                        <a:t>January</a:t>
                      </a:r>
                    </a:p>
                  </a:txBody>
                  <a:tcPr/>
                </a:tc>
                <a:tc>
                  <a:txBody>
                    <a:bodyPr/>
                    <a:lstStyle/>
                    <a:p>
                      <a:r>
                        <a:rPr lang="en-US" sz="1200" dirty="0">
                          <a:latin typeface="Calibri" panose="020F0502020204030204" pitchFamily="34" charset="0"/>
                          <a:cs typeface="Calibri" panose="020F0502020204030204" pitchFamily="34" charset="0"/>
                        </a:rPr>
                        <a:t>The government can create a talent show during its celebration whereby both foreign and domestic visitors are allowed to participate</a:t>
                      </a:r>
                    </a:p>
                  </a:txBody>
                  <a:tcPr/>
                </a:tc>
                <a:extLst>
                  <a:ext uri="{0D108BD9-81ED-4DB2-BD59-A6C34878D82A}">
                    <a16:rowId xmlns:a16="http://schemas.microsoft.com/office/drawing/2014/main" val="3895293636"/>
                  </a:ext>
                </a:extLst>
              </a:tr>
              <a:tr h="495443">
                <a:tc>
                  <a:txBody>
                    <a:bodyPr/>
                    <a:lstStyle/>
                    <a:p>
                      <a:r>
                        <a:rPr lang="en-US" sz="1400" dirty="0"/>
                        <a:t>Telangana state creation</a:t>
                      </a:r>
                    </a:p>
                  </a:txBody>
                  <a:tcPr/>
                </a:tc>
                <a:tc>
                  <a:txBody>
                    <a:bodyPr/>
                    <a:lstStyle/>
                    <a:p>
                      <a:r>
                        <a:rPr lang="en-US" sz="1400" dirty="0"/>
                        <a:t>June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Show case Telangana culture through programs or competitions and allow both domestic and foreign talents be dramatized. </a:t>
                      </a:r>
                    </a:p>
                  </a:txBody>
                  <a:tcPr/>
                </a:tc>
                <a:extLst>
                  <a:ext uri="{0D108BD9-81ED-4DB2-BD59-A6C34878D82A}">
                    <a16:rowId xmlns:a16="http://schemas.microsoft.com/office/drawing/2014/main" val="2186595205"/>
                  </a:ext>
                </a:extLst>
              </a:tr>
              <a:tr h="408012">
                <a:tc>
                  <a:txBody>
                    <a:bodyPr/>
                    <a:lstStyle/>
                    <a:p>
                      <a:r>
                        <a:rPr lang="en-US" sz="1400" dirty="0"/>
                        <a:t>Diwali</a:t>
                      </a:r>
                    </a:p>
                  </a:txBody>
                  <a:tcPr/>
                </a:tc>
                <a:tc>
                  <a:txBody>
                    <a:bodyPr/>
                    <a:lstStyle/>
                    <a:p>
                      <a:r>
                        <a:rPr lang="en-US" sz="1400" dirty="0"/>
                        <a:t>October-November</a:t>
                      </a:r>
                    </a:p>
                  </a:txBody>
                  <a:tcPr/>
                </a:tc>
                <a:tc>
                  <a:txBody>
                    <a:bodyPr/>
                    <a:lstStyle/>
                    <a:p>
                      <a:r>
                        <a:rPr lang="en-US" sz="1200" dirty="0">
                          <a:latin typeface="Calibri" panose="020F0502020204030204" pitchFamily="34" charset="0"/>
                          <a:cs typeface="Calibri" panose="020F0502020204030204" pitchFamily="34" charset="0"/>
                        </a:rPr>
                        <a:t>The government can decorates the whole environment to signify a festival of lights and organize attractive programs.</a:t>
                      </a:r>
                    </a:p>
                  </a:txBody>
                  <a:tcPr/>
                </a:tc>
                <a:extLst>
                  <a:ext uri="{0D108BD9-81ED-4DB2-BD59-A6C34878D82A}">
                    <a16:rowId xmlns:a16="http://schemas.microsoft.com/office/drawing/2014/main" val="244658328"/>
                  </a:ext>
                </a:extLst>
              </a:tr>
              <a:tr h="495443">
                <a:tc>
                  <a:txBody>
                    <a:bodyPr/>
                    <a:lstStyle/>
                    <a:p>
                      <a:r>
                        <a:rPr lang="en-US" sz="1400" dirty="0" err="1"/>
                        <a:t>Kurumurthy</a:t>
                      </a:r>
                      <a:r>
                        <a:rPr lang="en-US" sz="1400" dirty="0"/>
                        <a:t> swamy </a:t>
                      </a:r>
                      <a:r>
                        <a:rPr lang="en-US" sz="1400" dirty="0" err="1"/>
                        <a:t>Jantara</a:t>
                      </a:r>
                      <a:endParaRPr lang="en-US" sz="1400" dirty="0"/>
                    </a:p>
                  </a:txBody>
                  <a:tcPr/>
                </a:tc>
                <a:tc>
                  <a:txBody>
                    <a:bodyPr/>
                    <a:lstStyle/>
                    <a:p>
                      <a:r>
                        <a:rPr lang="en-US" sz="1400" dirty="0"/>
                        <a:t>November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The government can create a talent show during its celebration whereby both foreign and domestic visitors are allowed to participate</a:t>
                      </a:r>
                    </a:p>
                  </a:txBody>
                  <a:tcPr/>
                </a:tc>
                <a:extLst>
                  <a:ext uri="{0D108BD9-81ED-4DB2-BD59-A6C34878D82A}">
                    <a16:rowId xmlns:a16="http://schemas.microsoft.com/office/drawing/2014/main" val="3580758098"/>
                  </a:ext>
                </a:extLst>
              </a:tr>
              <a:tr h="608119">
                <a:tc>
                  <a:txBody>
                    <a:bodyPr/>
                    <a:lstStyle/>
                    <a:p>
                      <a:r>
                        <a:rPr lang="en-US" sz="1400" dirty="0" err="1"/>
                        <a:t>Komuravelli</a:t>
                      </a:r>
                      <a:r>
                        <a:rPr lang="en-US" sz="1400" dirty="0"/>
                        <a:t> </a:t>
                      </a:r>
                      <a:r>
                        <a:rPr lang="en-US" sz="1400" dirty="0" err="1"/>
                        <a:t>Mallikarijuna</a:t>
                      </a:r>
                      <a:r>
                        <a:rPr lang="en-US" sz="1400" dirty="0"/>
                        <a:t> Swamy</a:t>
                      </a:r>
                    </a:p>
                  </a:txBody>
                  <a:tcPr/>
                </a:tc>
                <a:tc>
                  <a:txBody>
                    <a:bodyPr/>
                    <a:lstStyle/>
                    <a:p>
                      <a:r>
                        <a:rPr lang="en-US" sz="1400" dirty="0"/>
                        <a:t>January-April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Show case Telangana culture through programs or competitions and allow both domestic and foreign talents be dramatized. </a:t>
                      </a:r>
                    </a:p>
                  </a:txBody>
                  <a:tcPr/>
                </a:tc>
                <a:extLst>
                  <a:ext uri="{0D108BD9-81ED-4DB2-BD59-A6C34878D82A}">
                    <a16:rowId xmlns:a16="http://schemas.microsoft.com/office/drawing/2014/main" val="774219403"/>
                  </a:ext>
                </a:extLst>
              </a:tr>
              <a:tr h="494097">
                <a:tc>
                  <a:txBody>
                    <a:bodyPr/>
                    <a:lstStyle/>
                    <a:p>
                      <a:r>
                        <a:rPr lang="en-US" sz="1400" dirty="0" err="1"/>
                        <a:t>Numaish</a:t>
                      </a:r>
                      <a:endParaRPr lang="en-US" sz="1400" dirty="0"/>
                    </a:p>
                  </a:txBody>
                  <a:tcPr/>
                </a:tc>
                <a:tc>
                  <a:txBody>
                    <a:bodyPr/>
                    <a:lstStyle/>
                    <a:p>
                      <a:r>
                        <a:rPr lang="en-US" sz="1400" dirty="0"/>
                        <a:t>January- February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Show case Telangana culture and produce through programs or competitions and allow both domestic and foreign talents be dramatized. </a:t>
                      </a:r>
                    </a:p>
                  </a:txBody>
                  <a:tcPr/>
                </a:tc>
                <a:extLst>
                  <a:ext uri="{0D108BD9-81ED-4DB2-BD59-A6C34878D82A}">
                    <a16:rowId xmlns:a16="http://schemas.microsoft.com/office/drawing/2014/main" val="186067023"/>
                  </a:ext>
                </a:extLst>
              </a:tr>
            </a:tbl>
          </a:graphicData>
        </a:graphic>
      </p:graphicFrame>
    </p:spTree>
    <p:extLst>
      <p:ext uri="{BB962C8B-B14F-4D97-AF65-F5344CB8AC3E}">
        <p14:creationId xmlns:p14="http://schemas.microsoft.com/office/powerpoint/2010/main" val="4173087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9D0E9F-0D30-B9C6-0FAE-34E1E3678089}"/>
              </a:ext>
            </a:extLst>
          </p:cNvPr>
          <p:cNvSpPr txBox="1"/>
          <p:nvPr/>
        </p:nvSpPr>
        <p:spPr>
          <a:xfrm>
            <a:off x="601392" y="541999"/>
            <a:ext cx="6249981" cy="2475549"/>
          </a:xfrm>
          <a:prstGeom prst="rect">
            <a:avLst/>
          </a:prstGeom>
          <a:noFill/>
        </p:spPr>
        <p:txBody>
          <a:bodyPr wrap="square">
            <a:spAutoFit/>
          </a:bodyPr>
          <a:lstStyle/>
          <a:p>
            <a:r>
              <a:rPr lang="en-US" sz="2000" b="1" dirty="0">
                <a:solidFill>
                  <a:srgbClr val="000000"/>
                </a:solidFill>
                <a:effectLst/>
                <a:latin typeface="Calibri" panose="020F0502020204030204" pitchFamily="34" charset="0"/>
                <a:ea typeface="Calibri" panose="020F0502020204030204" pitchFamily="34" charset="0"/>
              </a:rPr>
              <a:t>10. CULTURAL / CORPORATE EVENTS TO BOOST TOURISM</a:t>
            </a:r>
            <a:endParaRPr lang="en-US" sz="2000" b="1" dirty="0">
              <a:solidFill>
                <a:srgbClr val="000000"/>
              </a:solidFill>
              <a:latin typeface="Calibri" panose="020F0502020204030204" pitchFamily="34" charset="0"/>
              <a:cs typeface="Calibri" panose="020F0502020204030204" pitchFamily="34" charset="0"/>
            </a:endParaRPr>
          </a:p>
          <a:p>
            <a:pPr algn="just" fontAlgn="base">
              <a:lnSpc>
                <a:spcPct val="108000"/>
              </a:lnSpc>
              <a:spcAft>
                <a:spcPts val="3140"/>
              </a:spcAft>
              <a:buClr>
                <a:srgbClr val="000000"/>
              </a:buClr>
              <a:buSzPts val="1600"/>
            </a:pPr>
            <a:r>
              <a:rPr lang="en-US" sz="2000" b="1" dirty="0">
                <a:solidFill>
                  <a:srgbClr val="00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b. </a:t>
            </a:r>
            <a:r>
              <a:rPr lang="en-US" sz="1800" b="1"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What kind of events the government can conduct?</a:t>
            </a:r>
          </a:p>
          <a:p>
            <a:pPr marR="0" lvl="0" algn="just" fontAlgn="base">
              <a:lnSpc>
                <a:spcPct val="108000"/>
              </a:lnSpc>
              <a:spcBef>
                <a:spcPts val="0"/>
              </a:spcBef>
              <a:spcAft>
                <a:spcPts val="3140"/>
              </a:spcAft>
              <a:buClr>
                <a:srgbClr val="000000"/>
              </a:buClr>
              <a:buSzPts val="1600"/>
            </a:pPr>
            <a:endParaRPr lang="en-US" sz="2000" b="1"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p>
            <a:endParaRPr lang="en-US" sz="2000" b="1" dirty="0">
              <a:solidFill>
                <a:srgbClr val="000000"/>
              </a:solidFill>
              <a:latin typeface="Calibri" panose="020F0502020204030204" pitchFamily="34" charset="0"/>
              <a:cs typeface="Calibri" panose="020F0502020204030204" pitchFamily="34" charset="0"/>
            </a:endParaRPr>
          </a:p>
          <a:p>
            <a:endParaRPr lang="en-US" sz="2000" b="1" dirty="0">
              <a:solidFill>
                <a:sysClr val="windowText" lastClr="000000"/>
              </a:solidFill>
              <a:latin typeface="Calibri" panose="020F0502020204030204" pitchFamily="34" charset="0"/>
              <a:cs typeface="Calibri" panose="020F0502020204030204" pitchFamily="34" charset="0"/>
            </a:endParaRPr>
          </a:p>
        </p:txBody>
      </p:sp>
      <p:graphicFrame>
        <p:nvGraphicFramePr>
          <p:cNvPr id="3" name="Content Placeholder 3" descr="Phased Process Graph">
            <a:extLst>
              <a:ext uri="{FF2B5EF4-FFF2-40B4-BE49-F238E27FC236}">
                <a16:creationId xmlns:a16="http://schemas.microsoft.com/office/drawing/2014/main" id="{42461DA3-FEB2-05F5-872B-6EFE1C487054}"/>
              </a:ext>
            </a:extLst>
          </p:cNvPr>
          <p:cNvGraphicFramePr>
            <a:graphicFrameLocks/>
          </p:cNvGraphicFramePr>
          <p:nvPr>
            <p:extLst>
              <p:ext uri="{D42A27DB-BD31-4B8C-83A1-F6EECF244321}">
                <p14:modId xmlns:p14="http://schemas.microsoft.com/office/powerpoint/2010/main" val="680269788"/>
              </p:ext>
            </p:extLst>
          </p:nvPr>
        </p:nvGraphicFramePr>
        <p:xfrm>
          <a:off x="10612624" y="371139"/>
          <a:ext cx="1225158" cy="1291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E0D060AB-93CC-F833-2806-A98BA8366E33}"/>
              </a:ext>
            </a:extLst>
          </p:cNvPr>
          <p:cNvSpPr txBox="1"/>
          <p:nvPr/>
        </p:nvSpPr>
        <p:spPr>
          <a:xfrm>
            <a:off x="1007165" y="1662434"/>
            <a:ext cx="7116418" cy="1200329"/>
          </a:xfrm>
          <a:prstGeom prst="rect">
            <a:avLst/>
          </a:prstGeom>
          <a:noFill/>
        </p:spPr>
        <p:txBody>
          <a:bodyPr wrap="square" rtlCol="0">
            <a:spAutoFit/>
          </a:bodyPr>
          <a:lstStyle/>
          <a:p>
            <a:r>
              <a:rPr lang="en-US" dirty="0"/>
              <a:t>Also, Telangana tourism government can create a tour guide whereby people from different places across Telangana,  India and other countries can be guided across the state. This will enthusiast people to join as it will be a means to know more and meet new people.</a:t>
            </a:r>
          </a:p>
        </p:txBody>
      </p:sp>
      <p:sp>
        <p:nvSpPr>
          <p:cNvPr id="5" name="TextBox 4">
            <a:extLst>
              <a:ext uri="{FF2B5EF4-FFF2-40B4-BE49-F238E27FC236}">
                <a16:creationId xmlns:a16="http://schemas.microsoft.com/office/drawing/2014/main" id="{6ABF1408-4FF8-A598-5350-21D122A85BBA}"/>
              </a:ext>
            </a:extLst>
          </p:cNvPr>
          <p:cNvSpPr txBox="1"/>
          <p:nvPr/>
        </p:nvSpPr>
        <p:spPr>
          <a:xfrm>
            <a:off x="601392" y="3194122"/>
            <a:ext cx="3286539" cy="646331"/>
          </a:xfrm>
          <a:prstGeom prst="rect">
            <a:avLst/>
          </a:prstGeom>
          <a:noFill/>
        </p:spPr>
        <p:txBody>
          <a:bodyPr wrap="square" rtlCol="0">
            <a:spAutoFit/>
          </a:bodyPr>
          <a:lstStyle/>
          <a:p>
            <a:r>
              <a:rPr lang="en-US" b="1" dirty="0">
                <a:solidFill>
                  <a:srgbClr val="00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c</a:t>
            </a:r>
            <a:r>
              <a:rPr lang="en-US" sz="1800" b="1" dirty="0">
                <a:solidFill>
                  <a:srgbClr val="000000"/>
                </a:solidFill>
                <a:uFill>
                  <a:solidFill>
                    <a:srgbClr val="000000"/>
                  </a:solidFill>
                </a:uFill>
                <a:latin typeface="Calibri" panose="020F0502020204030204" pitchFamily="34" charset="0"/>
                <a:ea typeface="Calibri" panose="020F0502020204030204" pitchFamily="34" charset="0"/>
                <a:cs typeface="Calibri" panose="020F0502020204030204" pitchFamily="34" charset="0"/>
              </a:rPr>
              <a:t>. </a:t>
            </a:r>
            <a:r>
              <a:rPr lang="en-US" sz="1800" b="1"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Which districts?</a:t>
            </a:r>
          </a:p>
          <a:p>
            <a:endParaRPr lang="en-US" dirty="0"/>
          </a:p>
        </p:txBody>
      </p:sp>
      <p:pic>
        <p:nvPicPr>
          <p:cNvPr id="6" name="Picture 5">
            <a:extLst>
              <a:ext uri="{FF2B5EF4-FFF2-40B4-BE49-F238E27FC236}">
                <a16:creationId xmlns:a16="http://schemas.microsoft.com/office/drawing/2014/main" id="{ED5FD754-1ECC-994F-A16E-D8FE87D68F91}"/>
              </a:ext>
            </a:extLst>
          </p:cNvPr>
          <p:cNvPicPr>
            <a:picLocks noChangeAspect="1"/>
          </p:cNvPicPr>
          <p:nvPr/>
        </p:nvPicPr>
        <p:blipFill>
          <a:blip r:embed="rId7"/>
          <a:stretch>
            <a:fillRect/>
          </a:stretch>
        </p:blipFill>
        <p:spPr>
          <a:xfrm>
            <a:off x="1007165" y="3649460"/>
            <a:ext cx="1921891" cy="2509764"/>
          </a:xfrm>
          <a:prstGeom prst="rect">
            <a:avLst/>
          </a:prstGeom>
        </p:spPr>
      </p:pic>
    </p:spTree>
    <p:extLst>
      <p:ext uri="{BB962C8B-B14F-4D97-AF65-F5344CB8AC3E}">
        <p14:creationId xmlns:p14="http://schemas.microsoft.com/office/powerpoint/2010/main" val="1551385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C79EC2-1FFF-449D-9E44-7B6E99F34777}"/>
              </a:ext>
            </a:extLst>
          </p:cNvPr>
          <p:cNvSpPr txBox="1"/>
          <p:nvPr/>
        </p:nvSpPr>
        <p:spPr>
          <a:xfrm>
            <a:off x="601392" y="541999"/>
            <a:ext cx="6249981" cy="400110"/>
          </a:xfrm>
          <a:prstGeom prst="rect">
            <a:avLst/>
          </a:prstGeom>
          <a:noFill/>
        </p:spPr>
        <p:txBody>
          <a:bodyPr wrap="square">
            <a:spAutoFit/>
          </a:bodyPr>
          <a:lstStyle/>
          <a:p>
            <a:r>
              <a:rPr lang="en-US" sz="2000" b="1" dirty="0">
                <a:solidFill>
                  <a:srgbClr val="000000"/>
                </a:solidFill>
                <a:effectLst/>
                <a:latin typeface="Calibri" panose="020F0502020204030204" pitchFamily="34" charset="0"/>
                <a:ea typeface="Calibri" panose="020F0502020204030204" pitchFamily="34" charset="0"/>
              </a:rPr>
              <a:t>11. CAN HYDERABAD EMULATE THE DUBAI MODEL</a:t>
            </a:r>
            <a:endParaRPr lang="en-US" sz="2400" b="1" dirty="0">
              <a:solidFill>
                <a:sysClr val="windowText" lastClr="000000"/>
              </a:solidFill>
              <a:latin typeface="Calibri" panose="020F0502020204030204" pitchFamily="34" charset="0"/>
              <a:cs typeface="Calibri" panose="020F0502020204030204" pitchFamily="34" charset="0"/>
            </a:endParaRPr>
          </a:p>
        </p:txBody>
      </p:sp>
      <p:graphicFrame>
        <p:nvGraphicFramePr>
          <p:cNvPr id="4" name="Content Placeholder 3" descr="Phased Process Graph">
            <a:extLst>
              <a:ext uri="{FF2B5EF4-FFF2-40B4-BE49-F238E27FC236}">
                <a16:creationId xmlns:a16="http://schemas.microsoft.com/office/drawing/2014/main" id="{E9EF5398-5441-1E7E-C9AF-747AACC7DF8B}"/>
              </a:ext>
            </a:extLst>
          </p:cNvPr>
          <p:cNvGraphicFramePr>
            <a:graphicFrameLocks/>
          </p:cNvGraphicFramePr>
          <p:nvPr>
            <p:extLst>
              <p:ext uri="{D42A27DB-BD31-4B8C-83A1-F6EECF244321}">
                <p14:modId xmlns:p14="http://schemas.microsoft.com/office/powerpoint/2010/main" val="2341689208"/>
              </p:ext>
            </p:extLst>
          </p:nvPr>
        </p:nvGraphicFramePr>
        <p:xfrm>
          <a:off x="10612624" y="371139"/>
          <a:ext cx="1225158" cy="1291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1693BFEC-11A2-F07D-092F-5E2CA8D248D9}"/>
              </a:ext>
            </a:extLst>
          </p:cNvPr>
          <p:cNvSpPr txBox="1"/>
          <p:nvPr/>
        </p:nvSpPr>
        <p:spPr>
          <a:xfrm>
            <a:off x="601392" y="1293102"/>
            <a:ext cx="7999269" cy="2308324"/>
          </a:xfrm>
          <a:prstGeom prst="rect">
            <a:avLst/>
          </a:prstGeom>
          <a:noFill/>
        </p:spPr>
        <p:txBody>
          <a:bodyPr wrap="square" rtlCol="0">
            <a:spAutoFit/>
          </a:bodyPr>
          <a:lstStyle/>
          <a:p>
            <a:r>
              <a:rPr lang="en-US" dirty="0"/>
              <a:t>Hyderabad been the smallest districts in terms of land mass in Telangana. It is also referred to as the capital district.</a:t>
            </a:r>
          </a:p>
          <a:p>
            <a:r>
              <a:rPr lang="en-US" dirty="0"/>
              <a:t>Hyderabad can emulate the Dubai model (making </a:t>
            </a:r>
            <a:r>
              <a:rPr lang="en-US" sz="1800" dirty="0">
                <a:solidFill>
                  <a:srgbClr val="000000"/>
                </a:solidFill>
                <a:effectLst/>
                <a:latin typeface="Calibri" panose="020F0502020204030204" pitchFamily="34" charset="0"/>
                <a:ea typeface="Calibri" panose="020F0502020204030204" pitchFamily="34" charset="0"/>
              </a:rPr>
              <a:t>itself a business hub and enjoys massive business tourism). </a:t>
            </a:r>
          </a:p>
          <a:p>
            <a:r>
              <a:rPr lang="en-US" dirty="0">
                <a:solidFill>
                  <a:srgbClr val="000000"/>
                </a:solidFill>
                <a:latin typeface="Calibri" panose="020F0502020204030204" pitchFamily="34" charset="0"/>
              </a:rPr>
              <a:t>Regardless of Hyderabad small size, it has the highest domestic and foreign visitors and the predicted number of foreign visitors keeps increasing.</a:t>
            </a:r>
          </a:p>
          <a:p>
            <a:r>
              <a:rPr lang="en-US" dirty="0">
                <a:solidFill>
                  <a:srgbClr val="000000"/>
                </a:solidFill>
                <a:latin typeface="Calibri" panose="020F0502020204030204" pitchFamily="34" charset="0"/>
              </a:rPr>
              <a:t>To emulates this Dubai model, Hyderabad needs to improve its road density, infrastructures and creates events that can attracts tourists.</a:t>
            </a:r>
            <a:endParaRPr lang="en-US" dirty="0"/>
          </a:p>
        </p:txBody>
      </p:sp>
    </p:spTree>
    <p:extLst>
      <p:ext uri="{BB962C8B-B14F-4D97-AF65-F5344CB8AC3E}">
        <p14:creationId xmlns:p14="http://schemas.microsoft.com/office/powerpoint/2010/main" val="769251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A0BBED-0B20-D1EB-D7C7-688BA977A4AE}"/>
              </a:ext>
            </a:extLst>
          </p:cNvPr>
          <p:cNvSpPr txBox="1"/>
          <p:nvPr/>
        </p:nvSpPr>
        <p:spPr>
          <a:xfrm>
            <a:off x="601392" y="541999"/>
            <a:ext cx="6249981" cy="707886"/>
          </a:xfrm>
          <a:prstGeom prst="rect">
            <a:avLst/>
          </a:prstGeom>
          <a:noFill/>
        </p:spPr>
        <p:txBody>
          <a:bodyPr wrap="square">
            <a:spAutoFit/>
          </a:bodyPr>
          <a:lstStyle/>
          <a:p>
            <a:r>
              <a:rPr lang="en-US" sz="2000" b="1" dirty="0">
                <a:solidFill>
                  <a:srgbClr val="000000"/>
                </a:solidFill>
                <a:effectLst/>
                <a:latin typeface="Calibri" panose="020F0502020204030204" pitchFamily="34" charset="0"/>
                <a:ea typeface="Calibri" panose="020F0502020204030204" pitchFamily="34" charset="0"/>
              </a:rPr>
              <a:t>12. OTHER RECOMMENDATIONS THAT CAN BOOST THE TELANGANA TOURISM, PARTICULARLY HYDERABAD</a:t>
            </a:r>
            <a:endParaRPr lang="en-US" sz="2400" b="1" dirty="0">
              <a:solidFill>
                <a:sysClr val="windowText" lastClr="000000"/>
              </a:solidFill>
              <a:latin typeface="Calibri" panose="020F0502020204030204" pitchFamily="34" charset="0"/>
              <a:cs typeface="Calibri" panose="020F0502020204030204" pitchFamily="34" charset="0"/>
            </a:endParaRPr>
          </a:p>
        </p:txBody>
      </p:sp>
      <p:graphicFrame>
        <p:nvGraphicFramePr>
          <p:cNvPr id="3" name="Content Placeholder 3" descr="Phased Process Graph">
            <a:extLst>
              <a:ext uri="{FF2B5EF4-FFF2-40B4-BE49-F238E27FC236}">
                <a16:creationId xmlns:a16="http://schemas.microsoft.com/office/drawing/2014/main" id="{8DFE0470-4A54-1AED-AF33-457C50BA587E}"/>
              </a:ext>
            </a:extLst>
          </p:cNvPr>
          <p:cNvGraphicFramePr>
            <a:graphicFrameLocks/>
          </p:cNvGraphicFramePr>
          <p:nvPr>
            <p:extLst>
              <p:ext uri="{D42A27DB-BD31-4B8C-83A1-F6EECF244321}">
                <p14:modId xmlns:p14="http://schemas.microsoft.com/office/powerpoint/2010/main" val="2109410772"/>
              </p:ext>
            </p:extLst>
          </p:nvPr>
        </p:nvGraphicFramePr>
        <p:xfrm>
          <a:off x="10612624" y="371139"/>
          <a:ext cx="1225158" cy="1291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D71AE040-A31E-98BA-F222-B4DE2CB2FCA2}"/>
              </a:ext>
            </a:extLst>
          </p:cNvPr>
          <p:cNvSpPr txBox="1"/>
          <p:nvPr/>
        </p:nvSpPr>
        <p:spPr>
          <a:xfrm>
            <a:off x="768627" y="1662434"/>
            <a:ext cx="9342782" cy="2862322"/>
          </a:xfrm>
          <a:prstGeom prst="rect">
            <a:avLst/>
          </a:prstGeom>
          <a:noFill/>
        </p:spPr>
        <p:txBody>
          <a:bodyPr wrap="square" rtlCol="0">
            <a:spAutoFit/>
          </a:bodyPr>
          <a:lstStyle/>
          <a:p>
            <a:pPr marL="342900" indent="-342900">
              <a:buFont typeface="+mj-lt"/>
              <a:buAutoNum type="arabicPeriod"/>
            </a:pPr>
            <a:r>
              <a:rPr lang="en-US" sz="2000" dirty="0"/>
              <a:t>Improve the road leading districts together across Telangana </a:t>
            </a:r>
          </a:p>
          <a:p>
            <a:pPr marL="342900" indent="-342900">
              <a:buFont typeface="+mj-lt"/>
              <a:buAutoNum type="arabicPeriod"/>
            </a:pPr>
            <a:r>
              <a:rPr lang="en-US" sz="2000" dirty="0"/>
              <a:t>Reduce the amount charged per tourists as this will  bring in more people especially for the foreigners.</a:t>
            </a:r>
          </a:p>
          <a:p>
            <a:pPr marL="342900" indent="-342900">
              <a:buFont typeface="+mj-lt"/>
              <a:buAutoNum type="arabicPeriod"/>
            </a:pPr>
            <a:r>
              <a:rPr lang="en-US" sz="2000" dirty="0"/>
              <a:t>Lakes and attractive places in Telangana should be treated and make cleaned always such as Hussain Saga lake in Hyderabad, </a:t>
            </a:r>
            <a:r>
              <a:rPr lang="en-US" sz="2000" dirty="0" err="1"/>
              <a:t>Manjeera</a:t>
            </a:r>
            <a:r>
              <a:rPr lang="en-US" sz="2000" dirty="0"/>
              <a:t>.</a:t>
            </a:r>
          </a:p>
          <a:p>
            <a:pPr marL="342900" indent="-342900">
              <a:buFont typeface="+mj-lt"/>
              <a:buAutoNum type="arabicPeriod"/>
            </a:pPr>
            <a:r>
              <a:rPr lang="en-US" sz="2000" dirty="0"/>
              <a:t>Hyderabad should work on reducing housing costs. This will increase both foreigners and domestic visitors.</a:t>
            </a:r>
          </a:p>
          <a:p>
            <a:pPr marL="342900" indent="-342900">
              <a:buFont typeface="+mj-lt"/>
              <a:buAutoNum type="arabicPeriod"/>
            </a:pPr>
            <a:r>
              <a:rPr lang="en-US" sz="2000" dirty="0"/>
              <a:t>Hyderabad needs to work on ways to reduce traffic across the district ad higher visitors counts will be experienced in the near future.</a:t>
            </a:r>
          </a:p>
        </p:txBody>
      </p:sp>
    </p:spTree>
    <p:extLst>
      <p:ext uri="{BB962C8B-B14F-4D97-AF65-F5344CB8AC3E}">
        <p14:creationId xmlns:p14="http://schemas.microsoft.com/office/powerpoint/2010/main" val="306803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3DC42C2-6B58-404C-B339-2C72808A5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0D81407-D1A6-42DD-AE7A-4FA34ACD1317}"/>
              </a:ext>
            </a:extLst>
          </p:cNvPr>
          <p:cNvSpPr>
            <a:spLocks noGrp="1"/>
          </p:cNvSpPr>
          <p:nvPr>
            <p:ph type="title"/>
          </p:nvPr>
        </p:nvSpPr>
        <p:spPr>
          <a:xfrm>
            <a:off x="6096000" y="609600"/>
            <a:ext cx="5038844" cy="1356360"/>
          </a:xfrm>
        </p:spPr>
        <p:txBody>
          <a:bodyPr>
            <a:normAutofit/>
          </a:bodyPr>
          <a:lstStyle/>
          <a:p>
            <a:r>
              <a:rPr lang="en-US" dirty="0">
                <a:solidFill>
                  <a:srgbClr val="FFFFFF"/>
                </a:solidFill>
              </a:rPr>
              <a:t>Thank You</a:t>
            </a:r>
          </a:p>
        </p:txBody>
      </p:sp>
      <p:pic>
        <p:nvPicPr>
          <p:cNvPr id="4" name="Picture 3" descr="Two people climbing a mountain">
            <a:extLst>
              <a:ext uri="{FF2B5EF4-FFF2-40B4-BE49-F238E27FC236}">
                <a16:creationId xmlns:a16="http://schemas.microsoft.com/office/drawing/2014/main" id="{629F2A20-8FE1-4EA2-AE83-45314542A65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278" b="2278"/>
          <a:stretch/>
        </p:blipFill>
        <p:spPr>
          <a:xfrm>
            <a:off x="232860" y="243840"/>
            <a:ext cx="5432443" cy="6377939"/>
          </a:xfrm>
          <a:prstGeom prst="rect">
            <a:avLst/>
          </a:prstGeom>
        </p:spPr>
      </p:pic>
      <p:sp>
        <p:nvSpPr>
          <p:cNvPr id="8" name="Content Placeholder 7">
            <a:extLst>
              <a:ext uri="{FF2B5EF4-FFF2-40B4-BE49-F238E27FC236}">
                <a16:creationId xmlns:a16="http://schemas.microsoft.com/office/drawing/2014/main" id="{41FF5D4E-7134-4EA4-BA11-FE50F4576B73}"/>
              </a:ext>
            </a:extLst>
          </p:cNvPr>
          <p:cNvSpPr>
            <a:spLocks noGrp="1"/>
          </p:cNvSpPr>
          <p:nvPr>
            <p:ph idx="1"/>
          </p:nvPr>
        </p:nvSpPr>
        <p:spPr>
          <a:xfrm>
            <a:off x="6096000" y="2505323"/>
            <a:ext cx="5038844" cy="4038600"/>
          </a:xfrm>
        </p:spPr>
        <p:txBody>
          <a:bodyPr>
            <a:normAutofit/>
          </a:bodyPr>
          <a:lstStyle/>
          <a:p>
            <a:pPr marL="45720" indent="0">
              <a:buNone/>
            </a:pPr>
            <a:r>
              <a:rPr lang="en-US" dirty="0">
                <a:solidFill>
                  <a:schemeClr val="bg1"/>
                </a:solidFill>
                <a:hlinkClick r:id="rId4">
                  <a:extLst>
                    <a:ext uri="{A12FA001-AC4F-418D-AE19-62706E023703}">
                      <ahyp:hlinkClr xmlns:ahyp="http://schemas.microsoft.com/office/drawing/2018/hyperlinkcolor" val="tx"/>
                    </a:ext>
                  </a:extLst>
                </a:hlinkClick>
              </a:rPr>
              <a:t>walewest98@gmail.com</a:t>
            </a:r>
            <a:endParaRPr lang="en-US" dirty="0">
              <a:solidFill>
                <a:schemeClr val="bg1"/>
              </a:solidFill>
            </a:endParaRPr>
          </a:p>
          <a:p>
            <a:endParaRPr lang="en-US" dirty="0">
              <a:solidFill>
                <a:srgbClr val="FFFFFF"/>
              </a:solidFill>
            </a:endParaRPr>
          </a:p>
        </p:txBody>
      </p:sp>
      <p:sp>
        <p:nvSpPr>
          <p:cNvPr id="26" name="Rectangle 25">
            <a:extLst>
              <a:ext uri="{FF2B5EF4-FFF2-40B4-BE49-F238E27FC236}">
                <a16:creationId xmlns:a16="http://schemas.microsoft.com/office/drawing/2014/main" id="{FCF82941-5589-49BF-B6B1-76122B2D0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3840"/>
            <a:ext cx="1172464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46983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D16B231-8E70-F457-1552-F8DF3881C7DE}"/>
              </a:ext>
            </a:extLst>
          </p:cNvPr>
          <p:cNvSpPr>
            <a:spLocks noGrp="1"/>
          </p:cNvSpPr>
          <p:nvPr>
            <p:ph type="title"/>
          </p:nvPr>
        </p:nvSpPr>
        <p:spPr>
          <a:xfrm>
            <a:off x="208181" y="278296"/>
            <a:ext cx="5781801" cy="848138"/>
          </a:xfrm>
        </p:spPr>
        <p:txBody>
          <a:bodyPr>
            <a:normAutofit fontScale="90000"/>
          </a:bodyPr>
          <a:lstStyle/>
          <a:p>
            <a:r>
              <a:rPr lang="en-US" b="1" dirty="0"/>
              <a:t>TELANGANA DISTRICTS</a:t>
            </a:r>
          </a:p>
        </p:txBody>
      </p:sp>
      <p:pic>
        <p:nvPicPr>
          <p:cNvPr id="2050" name="Picture 2">
            <a:extLst>
              <a:ext uri="{FF2B5EF4-FFF2-40B4-BE49-F238E27FC236}">
                <a16:creationId xmlns:a16="http://schemas.microsoft.com/office/drawing/2014/main" id="{DB5F68F3-DBE4-0E86-E676-2B38202A9C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39" y="980660"/>
            <a:ext cx="6858000" cy="55990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Woman on top of a hill">
            <a:extLst>
              <a:ext uri="{FF2B5EF4-FFF2-40B4-BE49-F238E27FC236}">
                <a16:creationId xmlns:a16="http://schemas.microsoft.com/office/drawing/2014/main" id="{8536D008-C2BC-6704-F681-88EF2542E3C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7160" r="1" b="1"/>
          <a:stretch/>
        </p:blipFill>
        <p:spPr>
          <a:xfrm>
            <a:off x="8310622" y="243840"/>
            <a:ext cx="3646837" cy="6377939"/>
          </a:xfrm>
          <a:prstGeom prst="rect">
            <a:avLst/>
          </a:prstGeom>
        </p:spPr>
      </p:pic>
      <p:pic>
        <p:nvPicPr>
          <p:cNvPr id="5" name="Picture 2" descr="Telengana State Portal">
            <a:extLst>
              <a:ext uri="{FF2B5EF4-FFF2-40B4-BE49-F238E27FC236}">
                <a16:creationId xmlns:a16="http://schemas.microsoft.com/office/drawing/2014/main" id="{C3AF3EA7-2E2A-3D76-376C-2901912D42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8317" y="243840"/>
            <a:ext cx="2249142" cy="2249142"/>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a:extLst>
              <a:ext uri="{FF2B5EF4-FFF2-40B4-BE49-F238E27FC236}">
                <a16:creationId xmlns:a16="http://schemas.microsoft.com/office/drawing/2014/main" id="{C04B1016-8E8A-7B9C-DB56-68F5516191F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52295720"/>
      </p:ext>
    </p:extLst>
  </p:cSld>
  <p:clrMapOvr>
    <a:masterClrMapping/>
  </p:clrMapOvr>
  <mc:AlternateContent xmlns:mc="http://schemas.openxmlformats.org/markup-compatibility/2006" xmlns:p14="http://schemas.microsoft.com/office/powerpoint/2010/main">
    <mc:Choice Requires="p14">
      <p:transition spd="slow" p14:dur="2000" advTm="4932"/>
    </mc:Choice>
    <mc:Fallback xmlns="">
      <p:transition spd="slow" advTm="4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B6193-F9F1-4C54-838F-77350B9FC5DC}"/>
              </a:ext>
            </a:extLst>
          </p:cNvPr>
          <p:cNvSpPr>
            <a:spLocks noGrp="1"/>
          </p:cNvSpPr>
          <p:nvPr>
            <p:ph type="title"/>
          </p:nvPr>
        </p:nvSpPr>
        <p:spPr>
          <a:xfrm>
            <a:off x="831034" y="475129"/>
            <a:ext cx="4559832" cy="573741"/>
          </a:xfrm>
        </p:spPr>
        <p:txBody>
          <a:bodyPr>
            <a:noAutofit/>
          </a:bodyPr>
          <a:lstStyle/>
          <a:p>
            <a:r>
              <a:rPr lang="en-US" sz="3600" b="1" dirty="0"/>
              <a:t>AIM OF THE PROJECT</a:t>
            </a:r>
          </a:p>
        </p:txBody>
      </p:sp>
      <p:pic>
        <p:nvPicPr>
          <p:cNvPr id="7" name="Picture 6" descr="Woman on top of a hill">
            <a:extLst>
              <a:ext uri="{FF2B5EF4-FFF2-40B4-BE49-F238E27FC236}">
                <a16:creationId xmlns:a16="http://schemas.microsoft.com/office/drawing/2014/main" id="{5B1885B6-720E-4434-8EED-676D134293D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7160" r="1" b="1"/>
          <a:stretch/>
        </p:blipFill>
        <p:spPr>
          <a:xfrm>
            <a:off x="8310622" y="243840"/>
            <a:ext cx="3646837" cy="6377939"/>
          </a:xfrm>
          <a:prstGeom prst="rect">
            <a:avLst/>
          </a:prstGeom>
        </p:spPr>
      </p:pic>
      <p:sp>
        <p:nvSpPr>
          <p:cNvPr id="4" name="Content Placeholder 3">
            <a:extLst>
              <a:ext uri="{FF2B5EF4-FFF2-40B4-BE49-F238E27FC236}">
                <a16:creationId xmlns:a16="http://schemas.microsoft.com/office/drawing/2014/main" id="{93B784CC-CDB1-BF90-BA41-98CC15CF890F}"/>
              </a:ext>
            </a:extLst>
          </p:cNvPr>
          <p:cNvSpPr>
            <a:spLocks noGrp="1"/>
          </p:cNvSpPr>
          <p:nvPr>
            <p:ph idx="1"/>
          </p:nvPr>
        </p:nvSpPr>
        <p:spPr>
          <a:xfrm>
            <a:off x="443753" y="1277470"/>
            <a:ext cx="6589059" cy="4025153"/>
          </a:xfrm>
        </p:spPr>
        <p:txBody>
          <a:bodyPr>
            <a:normAutofit/>
          </a:bodyPr>
          <a:lstStyle/>
          <a:p>
            <a:pPr marL="45720" indent="0" algn="l">
              <a:buNone/>
            </a:pPr>
            <a:r>
              <a:rPr lang="en-US" b="0" i="0" dirty="0">
                <a:solidFill>
                  <a:srgbClr val="131022"/>
                </a:solidFill>
                <a:effectLst/>
                <a:latin typeface="manrope"/>
              </a:rPr>
              <a:t>Aim of this project is to find the patterns in the given data, do additional research, and give data-informed recommendations to the Telangana government which can be used to increase their revenue by improving administrative operations.</a:t>
            </a:r>
            <a:br>
              <a:rPr lang="en-US" b="0" i="0" dirty="0">
                <a:solidFill>
                  <a:srgbClr val="131022"/>
                </a:solidFill>
                <a:effectLst/>
                <a:latin typeface="manrope"/>
              </a:rPr>
            </a:br>
            <a:r>
              <a:rPr lang="en-US" b="0" i="0" dirty="0">
                <a:solidFill>
                  <a:srgbClr val="131022"/>
                </a:solidFill>
                <a:effectLst/>
                <a:latin typeface="manrope"/>
              </a:rPr>
              <a:t> </a:t>
            </a:r>
            <a:br>
              <a:rPr lang="en-US" b="0" i="0" dirty="0">
                <a:solidFill>
                  <a:srgbClr val="131022"/>
                </a:solidFill>
                <a:effectLst/>
                <a:latin typeface="manrope"/>
              </a:rPr>
            </a:br>
            <a:r>
              <a:rPr lang="en-US" b="0" i="0" dirty="0">
                <a:solidFill>
                  <a:srgbClr val="131022"/>
                </a:solidFill>
                <a:effectLst/>
                <a:latin typeface="manrope"/>
              </a:rPr>
              <a:t>Provides insights to some primary, secondary research questions and recommendation ideas.</a:t>
            </a:r>
          </a:p>
        </p:txBody>
      </p:sp>
      <p:pic>
        <p:nvPicPr>
          <p:cNvPr id="6" name="Picture 2" descr="Telengana State Portal">
            <a:extLst>
              <a:ext uri="{FF2B5EF4-FFF2-40B4-BE49-F238E27FC236}">
                <a16:creationId xmlns:a16="http://schemas.microsoft.com/office/drawing/2014/main" id="{8F187CCA-62CE-EDEA-75FC-10A6D70E65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8317" y="243840"/>
            <a:ext cx="2249142" cy="2249142"/>
          </a:xfrm>
          <a:prstGeom prst="rect">
            <a:avLst/>
          </a:prstGeom>
          <a:noFill/>
          <a:extLst>
            <a:ext uri="{909E8E84-426E-40DD-AFC4-6F175D3DCCD1}">
              <a14:hiddenFill xmlns:a14="http://schemas.microsoft.com/office/drawing/2010/main">
                <a:solidFill>
                  <a:srgbClr val="FFFFFF"/>
                </a:solidFill>
              </a14:hiddenFill>
            </a:ext>
          </a:extLst>
        </p:spPr>
      </p:pic>
      <p:pic>
        <p:nvPicPr>
          <p:cNvPr id="15" name="Audio 14">
            <a:hlinkClick r:id="" action="ppaction://media"/>
            <a:extLst>
              <a:ext uri="{FF2B5EF4-FFF2-40B4-BE49-F238E27FC236}">
                <a16:creationId xmlns:a16="http://schemas.microsoft.com/office/drawing/2014/main" id="{5544F67A-C289-35D9-D824-56D194230D1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726377006"/>
      </p:ext>
    </p:extLst>
  </p:cSld>
  <p:clrMapOvr>
    <a:masterClrMapping/>
  </p:clrMapOvr>
  <mc:AlternateContent xmlns:mc="http://schemas.openxmlformats.org/markup-compatibility/2006" xmlns:p14="http://schemas.microsoft.com/office/powerpoint/2010/main">
    <mc:Choice Requires="p14">
      <p:transition spd="slow" p14:dur="2000" advTm="25876"/>
    </mc:Choice>
    <mc:Fallback xmlns="">
      <p:transition spd="slow" advTm="25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oman on top of a hill">
            <a:extLst>
              <a:ext uri="{FF2B5EF4-FFF2-40B4-BE49-F238E27FC236}">
                <a16:creationId xmlns:a16="http://schemas.microsoft.com/office/drawing/2014/main" id="{8A482B9C-23A9-312A-1701-565ACAFB0AD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7160" r="1" b="1"/>
          <a:stretch/>
        </p:blipFill>
        <p:spPr>
          <a:xfrm>
            <a:off x="8310622" y="243840"/>
            <a:ext cx="3646837" cy="6377939"/>
          </a:xfrm>
          <a:prstGeom prst="rect">
            <a:avLst/>
          </a:prstGeom>
        </p:spPr>
      </p:pic>
      <p:pic>
        <p:nvPicPr>
          <p:cNvPr id="3" name="Picture 2" descr="Telengana State Portal">
            <a:extLst>
              <a:ext uri="{FF2B5EF4-FFF2-40B4-BE49-F238E27FC236}">
                <a16:creationId xmlns:a16="http://schemas.microsoft.com/office/drawing/2014/main" id="{F59787E6-788C-8C66-6D2E-798D37EA4B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8317" y="243840"/>
            <a:ext cx="2249142" cy="224914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49D10531-52C3-9D79-C364-48653077112F}"/>
              </a:ext>
            </a:extLst>
          </p:cNvPr>
          <p:cNvSpPr txBox="1">
            <a:spLocks/>
          </p:cNvSpPr>
          <p:nvPr/>
        </p:nvSpPr>
        <p:spPr>
          <a:xfrm>
            <a:off x="466584" y="345691"/>
            <a:ext cx="5649424" cy="57374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3600" b="1" dirty="0"/>
              <a:t>DATABASE RELTIONSHIP</a:t>
            </a:r>
          </a:p>
        </p:txBody>
      </p:sp>
      <p:pic>
        <p:nvPicPr>
          <p:cNvPr id="10" name="Picture 9">
            <a:extLst>
              <a:ext uri="{FF2B5EF4-FFF2-40B4-BE49-F238E27FC236}">
                <a16:creationId xmlns:a16="http://schemas.microsoft.com/office/drawing/2014/main" id="{65FF6E6E-AE2B-661B-96D1-DBED539489E4}"/>
              </a:ext>
            </a:extLst>
          </p:cNvPr>
          <p:cNvPicPr>
            <a:picLocks noChangeAspect="1"/>
          </p:cNvPicPr>
          <p:nvPr/>
        </p:nvPicPr>
        <p:blipFill rotWithShape="1">
          <a:blip r:embed="rId4"/>
          <a:srcRect l="96" t="23017" r="2657" b="16953"/>
          <a:stretch/>
        </p:blipFill>
        <p:spPr>
          <a:xfrm>
            <a:off x="327726" y="1368411"/>
            <a:ext cx="7491058" cy="2915478"/>
          </a:xfrm>
          <a:prstGeom prst="rect">
            <a:avLst/>
          </a:prstGeom>
        </p:spPr>
      </p:pic>
    </p:spTree>
    <p:extLst>
      <p:ext uri="{BB962C8B-B14F-4D97-AF65-F5344CB8AC3E}">
        <p14:creationId xmlns:p14="http://schemas.microsoft.com/office/powerpoint/2010/main" val="945783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5DEC2-3CE6-403C-843D-B88A8A456CA0}"/>
              </a:ext>
            </a:extLst>
          </p:cNvPr>
          <p:cNvSpPr>
            <a:spLocks noGrp="1"/>
          </p:cNvSpPr>
          <p:nvPr>
            <p:ph type="title"/>
          </p:nvPr>
        </p:nvSpPr>
        <p:spPr>
          <a:xfrm>
            <a:off x="1365331" y="256364"/>
            <a:ext cx="9875520" cy="1356360"/>
          </a:xfrm>
        </p:spPr>
        <p:txBody>
          <a:bodyPr>
            <a:normAutofit/>
          </a:bodyPr>
          <a:lstStyle/>
          <a:p>
            <a:r>
              <a:rPr lang="en-US" dirty="0"/>
              <a:t>YEARLY VISITORS</a:t>
            </a:r>
          </a:p>
        </p:txBody>
      </p:sp>
      <p:graphicFrame>
        <p:nvGraphicFramePr>
          <p:cNvPr id="7" name="Chart 6">
            <a:extLst>
              <a:ext uri="{FF2B5EF4-FFF2-40B4-BE49-F238E27FC236}">
                <a16:creationId xmlns:a16="http://schemas.microsoft.com/office/drawing/2014/main" id="{31C89F04-9A32-4695-A0FD-9F0727706ED0}"/>
              </a:ext>
            </a:extLst>
          </p:cNvPr>
          <p:cNvGraphicFramePr>
            <a:graphicFrameLocks/>
          </p:cNvGraphicFramePr>
          <p:nvPr>
            <p:extLst>
              <p:ext uri="{D42A27DB-BD31-4B8C-83A1-F6EECF244321}">
                <p14:modId xmlns:p14="http://schemas.microsoft.com/office/powerpoint/2010/main" val="3223106911"/>
              </p:ext>
            </p:extLst>
          </p:nvPr>
        </p:nvGraphicFramePr>
        <p:xfrm>
          <a:off x="0" y="1663286"/>
          <a:ext cx="7554350" cy="4375053"/>
        </p:xfrm>
        <a:graphic>
          <a:graphicData uri="http://schemas.openxmlformats.org/drawingml/2006/chart">
            <c:chart xmlns:c="http://schemas.openxmlformats.org/drawingml/2006/chart" xmlns:r="http://schemas.openxmlformats.org/officeDocument/2006/relationships" r:id="rId5"/>
          </a:graphicData>
        </a:graphic>
      </p:graphicFrame>
      <p:pic>
        <p:nvPicPr>
          <p:cNvPr id="8" name="Picture 7" descr="Airport">
            <a:extLst>
              <a:ext uri="{FF2B5EF4-FFF2-40B4-BE49-F238E27FC236}">
                <a16:creationId xmlns:a16="http://schemas.microsoft.com/office/drawing/2014/main" id="{84F0EF89-7009-666E-A55A-93D8BF56F889}"/>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b="-2"/>
          <a:stretch/>
        </p:blipFill>
        <p:spPr>
          <a:xfrm>
            <a:off x="7757064" y="243840"/>
            <a:ext cx="4200395" cy="6352184"/>
          </a:xfrm>
          <a:prstGeom prst="rect">
            <a:avLst/>
          </a:prstGeom>
        </p:spPr>
      </p:pic>
      <p:pic>
        <p:nvPicPr>
          <p:cNvPr id="9" name="Picture 8" descr="Telengana State Portal">
            <a:extLst>
              <a:ext uri="{FF2B5EF4-FFF2-40B4-BE49-F238E27FC236}">
                <a16:creationId xmlns:a16="http://schemas.microsoft.com/office/drawing/2014/main" id="{1FEE40CD-BEFD-0200-495D-D66E3B3798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08035" y="243840"/>
            <a:ext cx="2249424" cy="22494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a:extLst>
              <a:ext uri="{FF2B5EF4-FFF2-40B4-BE49-F238E27FC236}">
                <a16:creationId xmlns:a16="http://schemas.microsoft.com/office/drawing/2014/main" id="{44CA319B-432B-390C-2457-6A8D2ECF837E}"/>
              </a:ext>
            </a:extLst>
          </p:cNvPr>
          <p:cNvGraphicFramePr>
            <a:graphicFrameLocks/>
          </p:cNvGraphicFramePr>
          <p:nvPr>
            <p:extLst>
              <p:ext uri="{D42A27DB-BD31-4B8C-83A1-F6EECF244321}">
                <p14:modId xmlns:p14="http://schemas.microsoft.com/office/powerpoint/2010/main" val="969356441"/>
              </p:ext>
            </p:extLst>
          </p:nvPr>
        </p:nvGraphicFramePr>
        <p:xfrm>
          <a:off x="1073426" y="1051360"/>
          <a:ext cx="6228522" cy="5598904"/>
        </p:xfrm>
        <a:graphic>
          <a:graphicData uri="http://schemas.openxmlformats.org/drawingml/2006/chart">
            <c:chart xmlns:c="http://schemas.openxmlformats.org/drawingml/2006/chart" xmlns:r="http://schemas.openxmlformats.org/officeDocument/2006/relationships" r:id="rId8"/>
          </a:graphicData>
        </a:graphic>
      </p:graphicFrame>
      <p:pic>
        <p:nvPicPr>
          <p:cNvPr id="11" name="Audio 10">
            <a:hlinkClick r:id="" action="ppaction://media"/>
            <a:extLst>
              <a:ext uri="{FF2B5EF4-FFF2-40B4-BE49-F238E27FC236}">
                <a16:creationId xmlns:a16="http://schemas.microsoft.com/office/drawing/2014/main" id="{A55B8099-6D57-3C4F-10ED-8F5F9D82141E}"/>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3384890"/>
      </p:ext>
    </p:extLst>
  </p:cSld>
  <p:clrMapOvr>
    <a:masterClrMapping/>
  </p:clrMapOvr>
  <mc:AlternateContent xmlns:mc="http://schemas.openxmlformats.org/markup-compatibility/2006" xmlns:p14="http://schemas.microsoft.com/office/powerpoint/2010/main">
    <mc:Choice Requires="p14">
      <p:transition spd="slow" p14:dur="2000" advTm="24302"/>
    </mc:Choice>
    <mc:Fallback xmlns="">
      <p:transition spd="slow" advTm="24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88E1-1C83-45CD-94C1-01CE6D18A71C}"/>
              </a:ext>
            </a:extLst>
          </p:cNvPr>
          <p:cNvSpPr>
            <a:spLocks noGrp="1"/>
          </p:cNvSpPr>
          <p:nvPr>
            <p:ph type="title"/>
          </p:nvPr>
        </p:nvSpPr>
        <p:spPr>
          <a:xfrm>
            <a:off x="226793" y="238530"/>
            <a:ext cx="6693061" cy="1356360"/>
          </a:xfrm>
        </p:spPr>
        <p:txBody>
          <a:bodyPr>
            <a:normAutofit/>
          </a:bodyPr>
          <a:lstStyle/>
          <a:p>
            <a:r>
              <a:rPr lang="en-US" sz="4000" dirty="0"/>
              <a:t>TOTAL VISITATION BY YEAR</a:t>
            </a:r>
          </a:p>
        </p:txBody>
      </p:sp>
      <p:pic>
        <p:nvPicPr>
          <p:cNvPr id="5" name="Picture 4" descr="Airport">
            <a:extLst>
              <a:ext uri="{FF2B5EF4-FFF2-40B4-BE49-F238E27FC236}">
                <a16:creationId xmlns:a16="http://schemas.microsoft.com/office/drawing/2014/main" id="{E4D3CE1D-3DAE-4798-AD0B-2A9034A192CC}"/>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2"/>
          <a:stretch/>
        </p:blipFill>
        <p:spPr>
          <a:xfrm>
            <a:off x="7764812" y="249452"/>
            <a:ext cx="4200395" cy="6352184"/>
          </a:xfrm>
          <a:prstGeom prst="rect">
            <a:avLst/>
          </a:prstGeom>
        </p:spPr>
      </p:pic>
      <p:graphicFrame>
        <p:nvGraphicFramePr>
          <p:cNvPr id="4" name="Content Placeholder 3" descr="Phased Process Graph">
            <a:extLst>
              <a:ext uri="{FF2B5EF4-FFF2-40B4-BE49-F238E27FC236}">
                <a16:creationId xmlns:a16="http://schemas.microsoft.com/office/drawing/2014/main" id="{0C82266E-8E79-4188-AADA-9AAEBC0C24E4}"/>
              </a:ext>
            </a:extLst>
          </p:cNvPr>
          <p:cNvGraphicFramePr>
            <a:graphicFrameLocks noGrp="1"/>
          </p:cNvGraphicFramePr>
          <p:nvPr>
            <p:ph idx="1"/>
            <p:extLst>
              <p:ext uri="{D42A27DB-BD31-4B8C-83A1-F6EECF244321}">
                <p14:modId xmlns:p14="http://schemas.microsoft.com/office/powerpoint/2010/main" val="342981296"/>
              </p:ext>
            </p:extLst>
          </p:nvPr>
        </p:nvGraphicFramePr>
        <p:xfrm>
          <a:off x="9715783" y="256364"/>
          <a:ext cx="2249424" cy="22494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3" name="Chart 2">
            <a:extLst>
              <a:ext uri="{FF2B5EF4-FFF2-40B4-BE49-F238E27FC236}">
                <a16:creationId xmlns:a16="http://schemas.microsoft.com/office/drawing/2014/main" id="{B9AD30AA-CC04-DE74-E60F-017817F55162}"/>
              </a:ext>
            </a:extLst>
          </p:cNvPr>
          <p:cNvGraphicFramePr>
            <a:graphicFrameLocks/>
          </p:cNvGraphicFramePr>
          <p:nvPr>
            <p:extLst>
              <p:ext uri="{D42A27DB-BD31-4B8C-83A1-F6EECF244321}">
                <p14:modId xmlns:p14="http://schemas.microsoft.com/office/powerpoint/2010/main" val="1165893949"/>
              </p:ext>
            </p:extLst>
          </p:nvPr>
        </p:nvGraphicFramePr>
        <p:xfrm>
          <a:off x="450574" y="1232451"/>
          <a:ext cx="6957392" cy="4969565"/>
        </p:xfrm>
        <a:graphic>
          <a:graphicData uri="http://schemas.openxmlformats.org/drawingml/2006/chart">
            <c:chart xmlns:c="http://schemas.openxmlformats.org/drawingml/2006/chart" xmlns:r="http://schemas.openxmlformats.org/officeDocument/2006/relationships" r:id="rId11"/>
          </a:graphicData>
        </a:graphic>
      </p:graphicFrame>
      <p:pic>
        <p:nvPicPr>
          <p:cNvPr id="6" name="Audio 5">
            <a:hlinkClick r:id="" action="ppaction://media"/>
            <a:extLst>
              <a:ext uri="{FF2B5EF4-FFF2-40B4-BE49-F238E27FC236}">
                <a16:creationId xmlns:a16="http://schemas.microsoft.com/office/drawing/2014/main" id="{A657EEE3-FEC1-BD4B-9BA0-D68F43E0E296}"/>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94767303"/>
      </p:ext>
    </p:extLst>
  </p:cSld>
  <p:clrMapOvr>
    <a:masterClrMapping/>
  </p:clrMapOvr>
  <mc:AlternateContent xmlns:mc="http://schemas.openxmlformats.org/markup-compatibility/2006" xmlns:p14="http://schemas.microsoft.com/office/powerpoint/2010/main">
    <mc:Choice Requires="p14">
      <p:transition spd="slow" p14:dur="2000" advTm="27482"/>
    </mc:Choice>
    <mc:Fallback xmlns="">
      <p:transition spd="slow" advTm="27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EC64B5-7ECB-0847-8131-A4CC5157A406}"/>
              </a:ext>
            </a:extLst>
          </p:cNvPr>
          <p:cNvSpPr>
            <a:spLocks noGrp="1"/>
          </p:cNvSpPr>
          <p:nvPr>
            <p:ph type="title"/>
          </p:nvPr>
        </p:nvSpPr>
        <p:spPr>
          <a:xfrm>
            <a:off x="226793" y="238530"/>
            <a:ext cx="6693061" cy="1356360"/>
          </a:xfrm>
        </p:spPr>
        <p:txBody>
          <a:bodyPr>
            <a:normAutofit/>
          </a:bodyPr>
          <a:lstStyle/>
          <a:p>
            <a:r>
              <a:rPr lang="en-US" sz="4000" dirty="0"/>
              <a:t>NO VISITORS DISTRICTS</a:t>
            </a:r>
          </a:p>
        </p:txBody>
      </p:sp>
      <p:pic>
        <p:nvPicPr>
          <p:cNvPr id="8" name="Picture 7" descr="Airport">
            <a:extLst>
              <a:ext uri="{FF2B5EF4-FFF2-40B4-BE49-F238E27FC236}">
                <a16:creationId xmlns:a16="http://schemas.microsoft.com/office/drawing/2014/main" id="{D208FE80-AC9C-A2D2-3336-9649BB6BAB6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b="-2"/>
          <a:stretch/>
        </p:blipFill>
        <p:spPr>
          <a:xfrm>
            <a:off x="7764812" y="249452"/>
            <a:ext cx="4200395" cy="6352184"/>
          </a:xfrm>
          <a:prstGeom prst="rect">
            <a:avLst/>
          </a:prstGeom>
        </p:spPr>
      </p:pic>
      <p:graphicFrame>
        <p:nvGraphicFramePr>
          <p:cNvPr id="9" name="Content Placeholder 3" descr="Phased Process Graph">
            <a:extLst>
              <a:ext uri="{FF2B5EF4-FFF2-40B4-BE49-F238E27FC236}">
                <a16:creationId xmlns:a16="http://schemas.microsoft.com/office/drawing/2014/main" id="{84433154-CA37-0450-9093-C8D462A8965D}"/>
              </a:ext>
            </a:extLst>
          </p:cNvPr>
          <p:cNvGraphicFramePr>
            <a:graphicFrameLocks noGrp="1"/>
          </p:cNvGraphicFramePr>
          <p:nvPr>
            <p:ph idx="1"/>
            <p:extLst>
              <p:ext uri="{D42A27DB-BD31-4B8C-83A1-F6EECF244321}">
                <p14:modId xmlns:p14="http://schemas.microsoft.com/office/powerpoint/2010/main" val="3349880367"/>
              </p:ext>
            </p:extLst>
          </p:nvPr>
        </p:nvGraphicFramePr>
        <p:xfrm>
          <a:off x="9746642" y="315879"/>
          <a:ext cx="2249424" cy="22494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7E0276CE-1C71-0BEE-F1EF-4CFB628BF81F}"/>
              </a:ext>
            </a:extLst>
          </p:cNvPr>
          <p:cNvSpPr txBox="1"/>
          <p:nvPr/>
        </p:nvSpPr>
        <p:spPr>
          <a:xfrm>
            <a:off x="437322" y="1364974"/>
            <a:ext cx="6241774" cy="1200329"/>
          </a:xfrm>
          <a:prstGeom prst="rect">
            <a:avLst/>
          </a:prstGeom>
          <a:noFill/>
        </p:spPr>
        <p:txBody>
          <a:bodyPr wrap="square" rtlCol="0">
            <a:spAutoFit/>
          </a:bodyPr>
          <a:lstStyle/>
          <a:p>
            <a:r>
              <a:rPr lang="en-US" dirty="0"/>
              <a:t>There are some districts without visitors across the years:</a:t>
            </a:r>
          </a:p>
          <a:p>
            <a:endParaRPr lang="en-US" dirty="0"/>
          </a:p>
          <a:p>
            <a:endParaRPr lang="en-US" dirty="0"/>
          </a:p>
          <a:p>
            <a:pPr algn="ctr"/>
            <a:endParaRPr lang="en-US" dirty="0"/>
          </a:p>
        </p:txBody>
      </p:sp>
      <p:sp>
        <p:nvSpPr>
          <p:cNvPr id="14" name="TextBox 13">
            <a:extLst>
              <a:ext uri="{FF2B5EF4-FFF2-40B4-BE49-F238E27FC236}">
                <a16:creationId xmlns:a16="http://schemas.microsoft.com/office/drawing/2014/main" id="{A1E99C0D-82BA-C841-74AC-0DD1E790DBC7}"/>
              </a:ext>
            </a:extLst>
          </p:cNvPr>
          <p:cNvSpPr txBox="1"/>
          <p:nvPr/>
        </p:nvSpPr>
        <p:spPr>
          <a:xfrm>
            <a:off x="2632690" y="1871003"/>
            <a:ext cx="2305334" cy="2031325"/>
          </a:xfrm>
          <a:prstGeom prst="rect">
            <a:avLst/>
          </a:prstGeom>
          <a:noFill/>
        </p:spPr>
        <p:txBody>
          <a:bodyPr wrap="square" rtlCol="0">
            <a:spAutoFit/>
          </a:bodyPr>
          <a:lstStyle/>
          <a:p>
            <a:pPr marL="342900" indent="-342900">
              <a:buFont typeface="Wingdings" panose="05000000000000000000" pitchFamily="2" charset="2"/>
              <a:buChar char="v"/>
            </a:pPr>
            <a:r>
              <a:rPr lang="en-US" b="1" i="0" u="none" strike="noStrike" dirty="0" err="1">
                <a:solidFill>
                  <a:srgbClr val="000000"/>
                </a:solidFill>
                <a:effectLst/>
                <a:latin typeface="Calibri" panose="020F0502020204030204" pitchFamily="34" charset="0"/>
              </a:rPr>
              <a:t>Medchal</a:t>
            </a:r>
            <a:r>
              <a:rPr lang="en-US" b="1" i="0" u="none" strike="noStrike" dirty="0">
                <a:solidFill>
                  <a:srgbClr val="000000"/>
                </a:solidFill>
                <a:effectLst/>
                <a:latin typeface="Calibri" panose="020F0502020204030204" pitchFamily="34" charset="0"/>
              </a:rPr>
              <a:t> </a:t>
            </a:r>
          </a:p>
          <a:p>
            <a:pPr marL="342900" indent="-342900">
              <a:buFont typeface="Wingdings" panose="05000000000000000000" pitchFamily="2" charset="2"/>
              <a:buChar char="v"/>
            </a:pPr>
            <a:endParaRPr lang="en-US" b="1" dirty="0">
              <a:solidFill>
                <a:srgbClr val="000000"/>
              </a:solidFill>
              <a:latin typeface="Calibri" panose="020F0502020204030204" pitchFamily="34" charset="0"/>
            </a:endParaRPr>
          </a:p>
          <a:p>
            <a:pPr marL="342900" indent="-342900">
              <a:buFont typeface="Wingdings" panose="05000000000000000000" pitchFamily="2" charset="2"/>
              <a:buChar char="v"/>
            </a:pPr>
            <a:r>
              <a:rPr lang="en-US" b="1" i="0" u="none" strike="noStrike" dirty="0">
                <a:solidFill>
                  <a:srgbClr val="000000"/>
                </a:solidFill>
                <a:effectLst/>
                <a:latin typeface="Calibri" panose="020F0502020204030204" pitchFamily="34" charset="0"/>
              </a:rPr>
              <a:t>Ranga Reddy</a:t>
            </a:r>
            <a:r>
              <a:rPr lang="en-US" b="1" dirty="0"/>
              <a:t> </a:t>
            </a:r>
            <a:endParaRPr lang="en-US" b="1" dirty="0">
              <a:solidFill>
                <a:srgbClr val="000000"/>
              </a:solidFill>
              <a:latin typeface="Calibri" panose="020F0502020204030204" pitchFamily="34" charset="0"/>
            </a:endParaRPr>
          </a:p>
          <a:p>
            <a:pPr marL="342900" indent="-342900">
              <a:buFont typeface="Wingdings" panose="05000000000000000000" pitchFamily="2" charset="2"/>
              <a:buChar char="v"/>
            </a:pPr>
            <a:endParaRPr lang="en-US" b="1" dirty="0">
              <a:solidFill>
                <a:srgbClr val="000000"/>
              </a:solidFill>
              <a:latin typeface="Calibri" panose="020F0502020204030204" pitchFamily="34" charset="0"/>
            </a:endParaRPr>
          </a:p>
          <a:p>
            <a:pPr marL="342900" indent="-342900">
              <a:buFont typeface="Wingdings" panose="05000000000000000000" pitchFamily="2" charset="2"/>
              <a:buChar char="v"/>
            </a:pPr>
            <a:r>
              <a:rPr lang="en-US" b="1" i="0" u="none" strike="noStrike" dirty="0" err="1">
                <a:solidFill>
                  <a:srgbClr val="000000"/>
                </a:solidFill>
                <a:effectLst/>
                <a:latin typeface="Calibri" panose="020F0502020204030204" pitchFamily="34" charset="0"/>
              </a:rPr>
              <a:t>Suryapet</a:t>
            </a:r>
            <a:r>
              <a:rPr lang="en-US" b="1" dirty="0"/>
              <a:t> </a:t>
            </a:r>
            <a:endParaRPr lang="en-US" b="1" dirty="0">
              <a:solidFill>
                <a:srgbClr val="000000"/>
              </a:solidFill>
              <a:latin typeface="Calibri" panose="020F0502020204030204" pitchFamily="34" charset="0"/>
            </a:endParaRPr>
          </a:p>
          <a:p>
            <a:pPr marL="342900" indent="-342900">
              <a:buFont typeface="Wingdings" panose="05000000000000000000" pitchFamily="2" charset="2"/>
              <a:buChar char="v"/>
            </a:pPr>
            <a:endParaRPr lang="en-US" b="1" dirty="0">
              <a:solidFill>
                <a:srgbClr val="000000"/>
              </a:solidFill>
              <a:latin typeface="Calibri" panose="020F0502020204030204" pitchFamily="34" charset="0"/>
            </a:endParaRPr>
          </a:p>
          <a:p>
            <a:pPr marL="342900" indent="-342900">
              <a:buFont typeface="Wingdings" panose="05000000000000000000" pitchFamily="2" charset="2"/>
              <a:buChar char="v"/>
            </a:pPr>
            <a:r>
              <a:rPr lang="en-US" b="1" i="0" u="none" strike="noStrike" dirty="0" err="1">
                <a:solidFill>
                  <a:srgbClr val="000000"/>
                </a:solidFill>
                <a:effectLst/>
                <a:latin typeface="Calibri" panose="020F0502020204030204" pitchFamily="34" charset="0"/>
              </a:rPr>
              <a:t>Vikarabad</a:t>
            </a:r>
            <a:r>
              <a:rPr lang="en-US" b="1" dirty="0"/>
              <a:t> </a:t>
            </a:r>
          </a:p>
        </p:txBody>
      </p:sp>
      <p:pic>
        <p:nvPicPr>
          <p:cNvPr id="3" name="Audio 2">
            <a:hlinkClick r:id="" action="ppaction://media"/>
            <a:extLst>
              <a:ext uri="{FF2B5EF4-FFF2-40B4-BE49-F238E27FC236}">
                <a16:creationId xmlns:a16="http://schemas.microsoft.com/office/drawing/2014/main" id="{68F26B3C-F37B-A326-FCBC-9F45B71E539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4309967"/>
      </p:ext>
    </p:extLst>
  </p:cSld>
  <p:clrMapOvr>
    <a:masterClrMapping/>
  </p:clrMapOvr>
  <mc:AlternateContent xmlns:mc="http://schemas.openxmlformats.org/markup-compatibility/2006" xmlns:p14="http://schemas.microsoft.com/office/powerpoint/2010/main">
    <mc:Choice Requires="p14">
      <p:transition spd="slow" p14:dur="2000" advTm="15491"/>
    </mc:Choice>
    <mc:Fallback xmlns="">
      <p:transition spd="slow" advTm="15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FE8AEAF-6E52-3C85-770F-2EA240E79386}"/>
              </a:ext>
            </a:extLst>
          </p:cNvPr>
          <p:cNvSpPr>
            <a:spLocks noGrp="1"/>
          </p:cNvSpPr>
          <p:nvPr>
            <p:ph type="title"/>
          </p:nvPr>
        </p:nvSpPr>
        <p:spPr>
          <a:xfrm>
            <a:off x="1527834" y="1007640"/>
            <a:ext cx="8606449" cy="1291295"/>
          </a:xfrm>
        </p:spPr>
        <p:txBody>
          <a:bodyPr>
            <a:normAutofit/>
          </a:bodyPr>
          <a:lstStyle/>
          <a:p>
            <a:r>
              <a:rPr lang="en-US" sz="4000" dirty="0"/>
              <a:t>PRELIMINARY RESEARCH QUESTIONS</a:t>
            </a:r>
          </a:p>
        </p:txBody>
      </p:sp>
      <p:graphicFrame>
        <p:nvGraphicFramePr>
          <p:cNvPr id="8" name="Content Placeholder 3" descr="Phased Process Graph">
            <a:extLst>
              <a:ext uri="{FF2B5EF4-FFF2-40B4-BE49-F238E27FC236}">
                <a16:creationId xmlns:a16="http://schemas.microsoft.com/office/drawing/2014/main" id="{191A1634-93B8-F8FC-A930-45C75E49EE53}"/>
              </a:ext>
            </a:extLst>
          </p:cNvPr>
          <p:cNvGraphicFramePr>
            <a:graphicFrameLocks noGrp="1"/>
          </p:cNvGraphicFramePr>
          <p:nvPr>
            <p:ph idx="1"/>
            <p:extLst>
              <p:ext uri="{D42A27DB-BD31-4B8C-83A1-F6EECF244321}">
                <p14:modId xmlns:p14="http://schemas.microsoft.com/office/powerpoint/2010/main" val="1576341307"/>
              </p:ext>
            </p:extLst>
          </p:nvPr>
        </p:nvGraphicFramePr>
        <p:xfrm>
          <a:off x="4642339" y="2674768"/>
          <a:ext cx="2377440" cy="23654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34" name="Picture 10" descr="Research Questions - Types, Examples and Writing Guide">
            <a:extLst>
              <a:ext uri="{FF2B5EF4-FFF2-40B4-BE49-F238E27FC236}">
                <a16:creationId xmlns:a16="http://schemas.microsoft.com/office/drawing/2014/main" id="{509E869F-C2E1-F202-61FD-4F222C38E0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68080" y="4807634"/>
            <a:ext cx="3132405" cy="1761978"/>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18F9046D-C5F1-2ECF-2E75-A5B74F30BD29}"/>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475296261"/>
      </p:ext>
    </p:extLst>
  </p:cSld>
  <p:clrMapOvr>
    <a:masterClrMapping/>
  </p:clrMapOvr>
  <mc:AlternateContent xmlns:mc="http://schemas.openxmlformats.org/markup-compatibility/2006" xmlns:p14="http://schemas.microsoft.com/office/powerpoint/2010/main">
    <mc:Choice Requires="p14">
      <p:transition spd="slow" p14:dur="2000" advTm="1807"/>
    </mc:Choice>
    <mc:Fallback xmlns="">
      <p:transition spd="slow" advTm="1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78ADAB2-5713-4CC8-B21C-AD74ED6A7DF7}">
  <ds:schemaRefs>
    <ds:schemaRef ds:uri="http://schemas.microsoft.com/sharepoint/v3/contenttype/forms"/>
  </ds:schemaRefs>
</ds:datastoreItem>
</file>

<file path=customXml/itemProps2.xml><?xml version="1.0" encoding="utf-8"?>
<ds:datastoreItem xmlns:ds="http://schemas.openxmlformats.org/officeDocument/2006/customXml" ds:itemID="{DEF0D866-2B5B-42FA-BA6C-C5A2A7495C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8D3DDD6-8E74-4DF3-A7C9-6234C7DB3E79}">
  <ds:schemaRef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Tourism design</Template>
  <TotalTime>2447</TotalTime>
  <Words>1727</Words>
  <Application>Microsoft Office PowerPoint</Application>
  <PresentationFormat>Widescreen</PresentationFormat>
  <Paragraphs>191</Paragraphs>
  <Slides>28</Slides>
  <Notes>6</Notes>
  <HiddenSlides>0</HiddenSlides>
  <MMClips>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Cambria Math</vt:lpstr>
      <vt:lpstr>Corbel</vt:lpstr>
      <vt:lpstr>manrope</vt:lpstr>
      <vt:lpstr>Wingdings</vt:lpstr>
      <vt:lpstr>Basis</vt:lpstr>
      <vt:lpstr>TELANGANA TOURIST ANALYSIS</vt:lpstr>
      <vt:lpstr>INTRODUCTION</vt:lpstr>
      <vt:lpstr>TELANGANA DISTRICTS</vt:lpstr>
      <vt:lpstr>AIM OF THE PROJECT</vt:lpstr>
      <vt:lpstr>PowerPoint Presentation</vt:lpstr>
      <vt:lpstr>YEARLY VISITORS</vt:lpstr>
      <vt:lpstr>TOTAL VISITATION BY YEAR</vt:lpstr>
      <vt:lpstr>NO VISITORS DISTRICTS</vt:lpstr>
      <vt:lpstr>PRELIMINARY RESEARCH QUESTIONS</vt:lpstr>
      <vt:lpstr>1. TOP 10 DISTRICTS THAT HAVE THE HIGHEST NUMBER OF DOMESTIC VISITORS OVERALL (2016 - 2019)</vt:lpstr>
      <vt:lpstr>2. THE TOP 3 DISTRICTS BASED ON COMPOUNDED ANNUAL GROWTH RATE (CAGR) OF VISITORS BETWEEN (2016 - 2019)</vt:lpstr>
      <vt:lpstr>PowerPoint Presentation</vt:lpstr>
      <vt:lpstr>PowerPoint Presentation</vt:lpstr>
      <vt:lpstr>PowerPoint Presentation</vt:lpstr>
      <vt:lpstr>PowerPoint Presentation</vt:lpstr>
      <vt:lpstr>PowerPoint Presentation</vt:lpstr>
      <vt:lpstr>SECONDARY RESEARCH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TELANGANA TOURIST ANALYSIS</dc:title>
  <dc:creator>Semiu Ishola</dc:creator>
  <cp:lastModifiedBy>Semiu Ishola</cp:lastModifiedBy>
  <cp:revision>15</cp:revision>
  <dcterms:created xsi:type="dcterms:W3CDTF">2023-04-15T07:45:44Z</dcterms:created>
  <dcterms:modified xsi:type="dcterms:W3CDTF">2023-05-13T12:35:47Z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